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6"/>
  </p:notesMasterIdLst>
  <p:sldIdLst>
    <p:sldId id="256" r:id="rId3"/>
    <p:sldId id="274" r:id="rId4"/>
    <p:sldId id="286" r:id="rId5"/>
    <p:sldId id="263" r:id="rId6"/>
    <p:sldId id="268" r:id="rId7"/>
    <p:sldId id="289" r:id="rId8"/>
    <p:sldId id="271" r:id="rId9"/>
    <p:sldId id="257" r:id="rId10"/>
    <p:sldId id="292" r:id="rId11"/>
    <p:sldId id="258" r:id="rId12"/>
    <p:sldId id="290" r:id="rId13"/>
    <p:sldId id="275" r:id="rId14"/>
    <p:sldId id="28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47409F2-A762-4919-8C87-821C445A25EE}">
          <p14:sldIdLst>
            <p14:sldId id="256"/>
            <p14:sldId id="274"/>
            <p14:sldId id="286"/>
            <p14:sldId id="263"/>
            <p14:sldId id="268"/>
            <p14:sldId id="289"/>
            <p14:sldId id="271"/>
            <p14:sldId id="257"/>
          </p14:sldIdLst>
        </p14:section>
        <p14:section name="Untitled Section" id="{93253987-6007-4A0E-B579-90BF1B058AAD}">
          <p14:sldIdLst>
            <p14:sldId id="292"/>
            <p14:sldId id="258"/>
            <p14:sldId id="290"/>
            <p14:sldId id="275"/>
            <p14:sldId id="284"/>
          </p14:sldIdLst>
        </p14:section>
      </p14:sectionLst>
    </p:ex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C5DD"/>
    <a:srgbClr val="6BEBC6"/>
    <a:srgbClr val="2ADA7A"/>
    <a:srgbClr val="0E743F"/>
    <a:srgbClr val="75B549"/>
    <a:srgbClr val="20D0CC"/>
    <a:srgbClr val="DDDDDD"/>
    <a:srgbClr val="2D3847"/>
    <a:srgbClr val="5697BC"/>
    <a:srgbClr val="2C34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31" autoAdjust="0"/>
    <p:restoredTop sz="93995" autoAdjust="0"/>
  </p:normalViewPr>
  <p:slideViewPr>
    <p:cSldViewPr snapToGrid="0">
      <p:cViewPr>
        <p:scale>
          <a:sx n="50" d="100"/>
          <a:sy n="50" d="100"/>
        </p:scale>
        <p:origin x="-1276" y="-36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rgbClr val="53354A"/>
            </a:solidFill>
            <a:ln>
              <a:noFill/>
            </a:ln>
          </c:spPr>
          <c:explosion val="7"/>
          <c:dPt>
            <c:idx val="0"/>
            <c:bubble3D val="0"/>
            <c:explosion val="8"/>
            <c:spPr>
              <a:solidFill>
                <a:srgbClr val="FF7844"/>
              </a:solidFill>
              <a:ln w="19050">
                <a:noFill/>
              </a:ln>
              <a:effectLst/>
            </c:spPr>
            <c:extLst xmlns:c16r2="http://schemas.microsoft.com/office/drawing/2015/06/chart">
              <c:ext xmlns:c16="http://schemas.microsoft.com/office/drawing/2014/chart" uri="{C3380CC4-5D6E-409C-BE32-E72D297353CC}">
                <c16:uniqueId val="{00000004-6E2D-48C2-AEEC-D4C837E4B6F4}"/>
              </c:ext>
            </c:extLst>
          </c:dPt>
          <c:dPt>
            <c:idx val="1"/>
            <c:bubble3D val="0"/>
            <c:spPr>
              <a:solidFill>
                <a:srgbClr val="53354A"/>
              </a:solidFill>
              <a:ln w="19050">
                <a:noFill/>
              </a:ln>
              <a:effectLst/>
            </c:spPr>
            <c:extLst xmlns:c16r2="http://schemas.microsoft.com/office/drawing/2015/06/chart">
              <c:ext xmlns:c16="http://schemas.microsoft.com/office/drawing/2014/chart" uri="{C3380CC4-5D6E-409C-BE32-E72D297353CC}">
                <c16:uniqueId val="{00000003-6E2D-48C2-AEEC-D4C837E4B6F4}"/>
              </c:ext>
            </c:extLst>
          </c:dPt>
          <c:dPt>
            <c:idx val="2"/>
            <c:bubble3D val="0"/>
            <c:explosion val="1"/>
            <c:spPr>
              <a:solidFill>
                <a:srgbClr val="53354A"/>
              </a:solidFill>
              <a:ln w="19050">
                <a:noFill/>
              </a:ln>
              <a:effectLst/>
            </c:spPr>
            <c:extLst xmlns:c16r2="http://schemas.microsoft.com/office/drawing/2015/06/chart">
              <c:ext xmlns:c16="http://schemas.microsoft.com/office/drawing/2014/chart" uri="{C3380CC4-5D6E-409C-BE32-E72D297353CC}">
                <c16:uniqueId val="{00000002-6E2D-48C2-AEEC-D4C837E4B6F4}"/>
              </c:ext>
            </c:extLst>
          </c:dPt>
          <c:dPt>
            <c:idx val="3"/>
            <c:bubble3D val="0"/>
            <c:explosion val="1"/>
            <c:spPr>
              <a:solidFill>
                <a:srgbClr val="53354A"/>
              </a:solidFill>
              <a:ln w="19050">
                <a:noFill/>
              </a:ln>
              <a:effectLst/>
            </c:spPr>
            <c:extLst xmlns:c16r2="http://schemas.microsoft.com/office/drawing/2015/06/chart">
              <c:ext xmlns:c16="http://schemas.microsoft.com/office/drawing/2014/chart" uri="{C3380CC4-5D6E-409C-BE32-E72D297353CC}">
                <c16:uniqueId val="{00000001-6E2D-48C2-AEEC-D4C837E4B6F4}"/>
              </c:ext>
            </c:extLst>
          </c:dPt>
          <c:dLbls>
            <c:dLbl>
              <c:idx val="0"/>
              <c:layout>
                <c:manualLayout>
                  <c:x val="-8.6434688488712441E-2"/>
                  <c:y val="0.11603465378705569"/>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4-6E2D-48C2-AEEC-D4C837E4B6F4}"/>
                </c:ext>
              </c:extLst>
            </c:dLbl>
            <c:dLbl>
              <c:idx val="1"/>
              <c:layout>
                <c:manualLayout>
                  <c:x val="9.6192639817303804E-2"/>
                  <c:y val="-0.12528117756852425"/>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3-6E2D-48C2-AEEC-D4C837E4B6F4}"/>
                </c:ext>
              </c:extLst>
            </c:dLbl>
            <c:dLbl>
              <c:idx val="2"/>
              <c:layout>
                <c:manualLayout>
                  <c:x val="4.4217519685039366E-3"/>
                  <c:y val="-2.8551302377503758E-3"/>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2-6E2D-48C2-AEEC-D4C837E4B6F4}"/>
                </c:ext>
              </c:extLst>
            </c:dLbl>
            <c:dLbl>
              <c:idx val="3"/>
              <c:layout>
                <c:manualLayout>
                  <c:x val="1.2666092519684983E-2"/>
                  <c:y val="7.0127948441926356E-5"/>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1-6E2D-48C2-AEEC-D4C837E4B6F4}"/>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Sheet1!$A$2:$A$5</c:f>
              <c:strCache>
                <c:ptCount val="4"/>
                <c:pt idx="0">
                  <c:v>Money</c:v>
                </c:pt>
                <c:pt idx="1">
                  <c:v>Food</c:v>
                </c:pt>
                <c:pt idx="2">
                  <c:v>Nothing</c:v>
                </c:pt>
                <c:pt idx="3">
                  <c:v>Other stuff</c:v>
                </c:pt>
              </c:strCache>
            </c:strRef>
          </c:cat>
          <c:val>
            <c:numRef>
              <c:f>Sheet1!$B$2:$B$5</c:f>
              <c:numCache>
                <c:formatCode>0%</c:formatCode>
                <c:ptCount val="4"/>
                <c:pt idx="0">
                  <c:v>0.11</c:v>
                </c:pt>
                <c:pt idx="1">
                  <c:v>0.59899999999999998</c:v>
                </c:pt>
                <c:pt idx="2">
                  <c:v>0.02</c:v>
                </c:pt>
                <c:pt idx="3">
                  <c:v>0.27</c:v>
                </c:pt>
              </c:numCache>
            </c:numRef>
          </c:val>
          <c:extLst xmlns:c16r2="http://schemas.microsoft.com/office/drawing/2015/06/chart">
            <c:ext xmlns:c16="http://schemas.microsoft.com/office/drawing/2014/chart" uri="{C3380CC4-5D6E-409C-BE32-E72D297353CC}">
              <c16:uniqueId val="{00000000-6E2D-48C2-AEEC-D4C837E4B6F4}"/>
            </c:ext>
          </c:extLst>
        </c:ser>
        <c:dLbls>
          <c:dLblPos val="inEnd"/>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eg>
</file>

<file path=ppt/media/image11.jpeg>
</file>

<file path=ppt/media/image12.jpeg>
</file>

<file path=ppt/media/image13.png>
</file>

<file path=ppt/media/image14.gif>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2A7D8E7-9B37-4B6B-9F39-A685EA872697}" type="datetimeFigureOut">
              <a:rPr lang="en-US" smtClean="0"/>
              <a:t>9/20/2022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E58D9A9-D7CB-4D2C-9821-2B27EF4E108E}" type="slidenum">
              <a:rPr lang="en-US" smtClean="0"/>
              <a:t>‹#›</a:t>
            </a:fld>
            <a:endParaRPr lang="en-US"/>
          </a:p>
        </p:txBody>
      </p:sp>
    </p:spTree>
    <p:extLst>
      <p:ext uri="{BB962C8B-B14F-4D97-AF65-F5344CB8AC3E}">
        <p14:creationId xmlns:p14="http://schemas.microsoft.com/office/powerpoint/2010/main" val="1205131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58D9A9-D7CB-4D2C-9821-2B27EF4E108E}" type="slidenum">
              <a:rPr lang="en-US" smtClean="0"/>
              <a:t>1</a:t>
            </a:fld>
            <a:endParaRPr lang="en-US"/>
          </a:p>
        </p:txBody>
      </p:sp>
    </p:spTree>
    <p:extLst>
      <p:ext uri="{BB962C8B-B14F-4D97-AF65-F5344CB8AC3E}">
        <p14:creationId xmlns:p14="http://schemas.microsoft.com/office/powerpoint/2010/main" val="2457753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Arial" panose="020B0604020202020204" pitchFamily="34" charset="0"/>
                <a:ea typeface="PT Sans" panose="020B0503020203020204" pitchFamily="34" charset="-18"/>
                <a:cs typeface="Arial" panose="020B0604020202020204" pitchFamily="34" charset="0"/>
              </a:rPr>
              <a:t>Food loss and waste reduction should be seen as a means toward achieving other objectives, including improving food security and nutrition, reducing greenhouse gas emissions, lowering pressure on water and land resources and can increase productivity and economic growth. The formulation of effective policies toward food loss and waste reduction requires comprehensive information as to how much and where – both geographically and along the supply chain – various foods are lost or wasted. FAO’s work on measurement and support to countries to take action to reduce food loss and waste is critical to tracking progress made by countries.</a:t>
            </a:r>
            <a:r>
              <a:rPr lang="pl-PL" sz="1200" dirty="0" smtClean="0">
                <a:latin typeface="Arial" panose="020B0604020202020204" pitchFamily="34" charset="0"/>
                <a:ea typeface="PT Sans" panose="020B0503020203020204" pitchFamily="34" charset="-18"/>
                <a:cs typeface="Arial" panose="020B0604020202020204" pitchFamily="34" charset="0"/>
              </a:rPr>
              <a:t>.</a:t>
            </a:r>
          </a:p>
          <a:p>
            <a:endParaRPr lang="en-US" dirty="0"/>
          </a:p>
        </p:txBody>
      </p:sp>
      <p:sp>
        <p:nvSpPr>
          <p:cNvPr id="4" name="Slide Number Placeholder 3"/>
          <p:cNvSpPr>
            <a:spLocks noGrp="1"/>
          </p:cNvSpPr>
          <p:nvPr>
            <p:ph type="sldNum" sz="quarter" idx="10"/>
          </p:nvPr>
        </p:nvSpPr>
        <p:spPr/>
        <p:txBody>
          <a:bodyPr/>
          <a:lstStyle/>
          <a:p>
            <a:fld id="{EE58D9A9-D7CB-4D2C-9821-2B27EF4E108E}" type="slidenum">
              <a:rPr lang="en-US" smtClean="0"/>
              <a:t>2</a:t>
            </a:fld>
            <a:endParaRPr lang="en-US"/>
          </a:p>
        </p:txBody>
      </p:sp>
    </p:spTree>
    <p:extLst>
      <p:ext uri="{BB962C8B-B14F-4D97-AF65-F5344CB8AC3E}">
        <p14:creationId xmlns:p14="http://schemas.microsoft.com/office/powerpoint/2010/main" val="2699258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Arial" panose="020B0604020202020204" pitchFamily="34" charset="0"/>
                <a:ea typeface="PT Sans" panose="020B0503020203020204" pitchFamily="34" charset="-18"/>
                <a:cs typeface="Arial" panose="020B0604020202020204" pitchFamily="34" charset="0"/>
              </a:rPr>
              <a:t>Food loss and waste reduction should be seen as a means toward achieving other objectives, including improving food security and nutrition, reducing greenhouse gas emissions, lowering pressure on water and land resources and can increase productivity and economic growth. The formulation of effective policies toward food loss and waste reduction requires comprehensive information as to how much and where – both geographically and along the supply chain – various foods are lost or wasted. FAO’s work on measurement and support to countries to take action to reduce food loss and waste is critical to tracking progress made by countries.</a:t>
            </a:r>
            <a:r>
              <a:rPr lang="pl-PL" sz="1200" dirty="0" smtClean="0">
                <a:latin typeface="Arial" panose="020B0604020202020204" pitchFamily="34" charset="0"/>
                <a:ea typeface="PT Sans" panose="020B0503020203020204" pitchFamily="34" charset="-18"/>
                <a:cs typeface="Arial" panose="020B0604020202020204" pitchFamily="34" charset="0"/>
              </a:rPr>
              <a:t>.</a:t>
            </a:r>
          </a:p>
          <a:p>
            <a:endParaRPr lang="en-US" dirty="0"/>
          </a:p>
        </p:txBody>
      </p:sp>
      <p:sp>
        <p:nvSpPr>
          <p:cNvPr id="4" name="Slide Number Placeholder 3"/>
          <p:cNvSpPr>
            <a:spLocks noGrp="1"/>
          </p:cNvSpPr>
          <p:nvPr>
            <p:ph type="sldNum" sz="quarter" idx="10"/>
          </p:nvPr>
        </p:nvSpPr>
        <p:spPr/>
        <p:txBody>
          <a:bodyPr/>
          <a:lstStyle/>
          <a:p>
            <a:fld id="{EE58D9A9-D7CB-4D2C-9821-2B27EF4E108E}" type="slidenum">
              <a:rPr lang="en-US" smtClean="0"/>
              <a:t>3</a:t>
            </a:fld>
            <a:endParaRPr lang="en-US"/>
          </a:p>
        </p:txBody>
      </p:sp>
    </p:spTree>
    <p:extLst>
      <p:ext uri="{BB962C8B-B14F-4D97-AF65-F5344CB8AC3E}">
        <p14:creationId xmlns:p14="http://schemas.microsoft.com/office/powerpoint/2010/main" val="26992583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*In Big events like Weddings in India, people are tend to prepare extra food for guests</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*It's not just limited to events; nowadays, people order food online, and if there's a packaging flaw or a few extra spices, the food is rejected by the customer who paid for it, and it's useless for the restaurant owner as well; he can't deceive his customers by reselling the same item, so the food ends up in the trash.</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solidFill>
                  <a:schemeClr val="tx1"/>
                </a:solidFill>
                <a:latin typeface="+mn-lt"/>
                <a:ea typeface="+mn-ea"/>
                <a:cs typeface="+mn-cs"/>
              </a:rPr>
              <a:t>*</a:t>
            </a:r>
            <a:r>
              <a:rPr lang="en-US" sz="1200" dirty="0" smtClean="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Many times we have extra servings of food left with us, we can donate it</a:t>
            </a:r>
          </a:p>
          <a:p>
            <a:endParaRPr lang="en-US" dirty="0"/>
          </a:p>
        </p:txBody>
      </p:sp>
      <p:sp>
        <p:nvSpPr>
          <p:cNvPr id="4" name="Slide Number Placeholder 3"/>
          <p:cNvSpPr>
            <a:spLocks noGrp="1"/>
          </p:cNvSpPr>
          <p:nvPr>
            <p:ph type="sldNum" sz="quarter" idx="10"/>
          </p:nvPr>
        </p:nvSpPr>
        <p:spPr/>
        <p:txBody>
          <a:bodyPr/>
          <a:lstStyle/>
          <a:p>
            <a:fld id="{EE58D9A9-D7CB-4D2C-9821-2B27EF4E108E}" type="slidenum">
              <a:rPr lang="en-US" smtClean="0"/>
              <a:t>7</a:t>
            </a:fld>
            <a:endParaRPr lang="en-US"/>
          </a:p>
        </p:txBody>
      </p:sp>
    </p:spTree>
    <p:extLst>
      <p:ext uri="{BB962C8B-B14F-4D97-AF65-F5344CB8AC3E}">
        <p14:creationId xmlns:p14="http://schemas.microsoft.com/office/powerpoint/2010/main" val="24808758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72A0EF5-F8A7-4696-952E-3FD972C8E30B}"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721630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A0EF5-F8A7-4696-952E-3FD972C8E30B}"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79876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A0EF5-F8A7-4696-952E-3FD972C8E30B}"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3481849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l-P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20.09.2022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45739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20.09.2022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2139888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l-P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43DAD12-DD16-4552-8F8E-6C474EF28349}" type="datetimeFigureOut">
              <a:rPr lang="pl-PL" smtClean="0"/>
              <a:t>20.09.2022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444222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Date Placeholder 4"/>
          <p:cNvSpPr>
            <a:spLocks noGrp="1"/>
          </p:cNvSpPr>
          <p:nvPr>
            <p:ph type="dt" sz="half" idx="10"/>
          </p:nvPr>
        </p:nvSpPr>
        <p:spPr/>
        <p:txBody>
          <a:bodyPr/>
          <a:lstStyle/>
          <a:p>
            <a:fld id="{C43DAD12-DD16-4552-8F8E-6C474EF28349}" type="datetimeFigureOut">
              <a:rPr lang="pl-PL" smtClean="0"/>
              <a:t>20.09.2022</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161813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pl-P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Date Placeholder 6"/>
          <p:cNvSpPr>
            <a:spLocks noGrp="1"/>
          </p:cNvSpPr>
          <p:nvPr>
            <p:ph type="dt" sz="half" idx="10"/>
          </p:nvPr>
        </p:nvSpPr>
        <p:spPr/>
        <p:txBody>
          <a:bodyPr/>
          <a:lstStyle/>
          <a:p>
            <a:fld id="{C43DAD12-DD16-4552-8F8E-6C474EF28349}" type="datetimeFigureOut">
              <a:rPr lang="pl-PL" smtClean="0"/>
              <a:t>20.09.2022</a:t>
            </a:fld>
            <a:endParaRPr lang="pl-PL"/>
          </a:p>
        </p:txBody>
      </p:sp>
      <p:sp>
        <p:nvSpPr>
          <p:cNvPr id="8" name="Footer Placeholder 7"/>
          <p:cNvSpPr>
            <a:spLocks noGrp="1"/>
          </p:cNvSpPr>
          <p:nvPr>
            <p:ph type="ftr" sz="quarter" idx="11"/>
          </p:nvPr>
        </p:nvSpPr>
        <p:spPr/>
        <p:txBody>
          <a:bodyPr/>
          <a:lstStyle/>
          <a:p>
            <a:endParaRPr lang="pl-PL"/>
          </a:p>
        </p:txBody>
      </p:sp>
      <p:sp>
        <p:nvSpPr>
          <p:cNvPr id="9" name="Slide Number Placeholder 8"/>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42430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Date Placeholder 2"/>
          <p:cNvSpPr>
            <a:spLocks noGrp="1"/>
          </p:cNvSpPr>
          <p:nvPr>
            <p:ph type="dt" sz="half" idx="10"/>
          </p:nvPr>
        </p:nvSpPr>
        <p:spPr/>
        <p:txBody>
          <a:bodyPr/>
          <a:lstStyle/>
          <a:p>
            <a:fld id="{C43DAD12-DD16-4552-8F8E-6C474EF28349}" type="datetimeFigureOut">
              <a:rPr lang="pl-PL" smtClean="0"/>
              <a:t>20.09.2022</a:t>
            </a:fld>
            <a:endParaRPr lang="pl-PL"/>
          </a:p>
        </p:txBody>
      </p:sp>
      <p:sp>
        <p:nvSpPr>
          <p:cNvPr id="4" name="Footer Placeholder 3"/>
          <p:cNvSpPr>
            <a:spLocks noGrp="1"/>
          </p:cNvSpPr>
          <p:nvPr>
            <p:ph type="ftr" sz="quarter" idx="11"/>
          </p:nvPr>
        </p:nvSpPr>
        <p:spPr/>
        <p:txBody>
          <a:bodyPr/>
          <a:lstStyle/>
          <a:p>
            <a:endParaRPr lang="pl-PL"/>
          </a:p>
        </p:txBody>
      </p:sp>
      <p:sp>
        <p:nvSpPr>
          <p:cNvPr id="5" name="Slide Number Placeholder 4"/>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4272232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3DAD12-DD16-4552-8F8E-6C474EF28349}" type="datetimeFigureOut">
              <a:rPr lang="pl-PL" smtClean="0"/>
              <a:t>20.09.2022</a:t>
            </a:fld>
            <a:endParaRPr lang="pl-PL"/>
          </a:p>
        </p:txBody>
      </p:sp>
      <p:sp>
        <p:nvSpPr>
          <p:cNvPr id="3" name="Footer Placeholder 2"/>
          <p:cNvSpPr>
            <a:spLocks noGrp="1"/>
          </p:cNvSpPr>
          <p:nvPr>
            <p:ph type="ftr" sz="quarter" idx="11"/>
          </p:nvPr>
        </p:nvSpPr>
        <p:spPr/>
        <p:txBody>
          <a:bodyPr/>
          <a:lstStyle/>
          <a:p>
            <a:endParaRPr lang="pl-PL"/>
          </a:p>
        </p:txBody>
      </p:sp>
      <p:sp>
        <p:nvSpPr>
          <p:cNvPr id="4" name="Slide Number Placeholder 3"/>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1216977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3DAD12-DD16-4552-8F8E-6C474EF28349}" type="datetimeFigureOut">
              <a:rPr lang="pl-PL" smtClean="0"/>
              <a:t>20.09.2022</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115170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A0EF5-F8A7-4696-952E-3FD972C8E30B}"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279260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3DAD12-DD16-4552-8F8E-6C474EF28349}" type="datetimeFigureOut">
              <a:rPr lang="pl-PL" smtClean="0"/>
              <a:t>20.09.2022</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843119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20.09.2022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1725827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pl-P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20.09.2022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349021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2A0EF5-F8A7-4696-952E-3FD972C8E30B}"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4182340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72A0EF5-F8A7-4696-952E-3FD972C8E30B}"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760525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72A0EF5-F8A7-4696-952E-3FD972C8E30B}" type="datetimeFigureOut">
              <a:rPr lang="en-US" smtClean="0"/>
              <a:t>9/20/2022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810819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72A0EF5-F8A7-4696-952E-3FD972C8E30B}" type="datetimeFigureOut">
              <a:rPr lang="en-US" smtClean="0"/>
              <a:t>9/20/2022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841856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2A0EF5-F8A7-4696-952E-3FD972C8E30B}" type="datetimeFigureOut">
              <a:rPr lang="en-US" smtClean="0"/>
              <a:t>9/20/2022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717815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2A0EF5-F8A7-4696-952E-3FD972C8E30B}"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293113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2A0EF5-F8A7-4696-952E-3FD972C8E30B}"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292332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2A0EF5-F8A7-4696-952E-3FD972C8E30B}" type="datetimeFigureOut">
              <a:rPr lang="en-US" smtClean="0"/>
              <a:t>9/20/2022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D656FE-9D23-47F4-B489-3DD1935BFC74}" type="slidenum">
              <a:rPr lang="en-US" smtClean="0"/>
              <a:t>‹#›</a:t>
            </a:fld>
            <a:endParaRPr lang="en-US"/>
          </a:p>
        </p:txBody>
      </p:sp>
    </p:spTree>
    <p:extLst>
      <p:ext uri="{BB962C8B-B14F-4D97-AF65-F5344CB8AC3E}">
        <p14:creationId xmlns:p14="http://schemas.microsoft.com/office/powerpoint/2010/main" val="2268274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l-PL"/>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3DAD12-DD16-4552-8F8E-6C474EF28349}" type="datetimeFigureOut">
              <a:rPr lang="pl-PL" smtClean="0"/>
              <a:t>20.09.2022</a:t>
            </a:fld>
            <a:endParaRPr lang="pl-P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1CC48D-EA5B-4FEA-A190-1FA00567A0C1}" type="slidenum">
              <a:rPr lang="pl-PL" smtClean="0"/>
              <a:t>‹#›</a:t>
            </a:fld>
            <a:endParaRPr lang="pl-PL"/>
          </a:p>
        </p:txBody>
      </p:sp>
    </p:spTree>
    <p:extLst>
      <p:ext uri="{BB962C8B-B14F-4D97-AF65-F5344CB8AC3E}">
        <p14:creationId xmlns:p14="http://schemas.microsoft.com/office/powerpoint/2010/main" val="1141319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jpeg"/><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chart" Target="../charts/chart1.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C3440"/>
        </a:solidFill>
        <a:effectLst/>
      </p:bgPr>
    </p:bg>
    <p:spTree>
      <p:nvGrpSpPr>
        <p:cNvPr id="1" name=""/>
        <p:cNvGrpSpPr/>
        <p:nvPr/>
      </p:nvGrpSpPr>
      <p:grpSpPr>
        <a:xfrm>
          <a:off x="0" y="0"/>
          <a:ext cx="0" cy="0"/>
          <a:chOff x="0" y="0"/>
          <a:chExt cx="0" cy="0"/>
        </a:xfrm>
      </p:grpSpPr>
      <p:sp>
        <p:nvSpPr>
          <p:cNvPr id="17" name="Rounded Rectangle 16"/>
          <p:cNvSpPr/>
          <p:nvPr/>
        </p:nvSpPr>
        <p:spPr>
          <a:xfrm rot="19016290">
            <a:off x="5753597" y="374435"/>
            <a:ext cx="4339570"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p:cNvGrpSpPr/>
          <p:nvPr/>
        </p:nvGrpSpPr>
        <p:grpSpPr>
          <a:xfrm>
            <a:off x="3235456" y="2001292"/>
            <a:ext cx="10571518" cy="3008510"/>
            <a:chOff x="3235456" y="2001292"/>
            <a:chExt cx="10571518" cy="3008510"/>
          </a:xfrm>
          <a:blipFill>
            <a:blip r:embed="rId3"/>
            <a:stretch>
              <a:fillRect/>
            </a:stretch>
          </a:blipFill>
        </p:grpSpPr>
        <p:sp>
          <p:nvSpPr>
            <p:cNvPr id="18" name="Rounded Rectangle 17"/>
            <p:cNvSpPr/>
            <p:nvPr/>
          </p:nvSpPr>
          <p:spPr>
            <a:xfrm rot="18970178">
              <a:off x="3235456" y="2095153"/>
              <a:ext cx="8963400" cy="90154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rot="18970178">
              <a:off x="5172475" y="2001292"/>
              <a:ext cx="8500514" cy="12993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ed Rectangle 29"/>
            <p:cNvSpPr/>
            <p:nvPr/>
          </p:nvSpPr>
          <p:spPr>
            <a:xfrm rot="18970178">
              <a:off x="7651845" y="2775311"/>
              <a:ext cx="6155129" cy="12993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p:cNvSpPr/>
            <p:nvPr/>
          </p:nvSpPr>
          <p:spPr>
            <a:xfrm rot="18970178">
              <a:off x="10096850" y="3710468"/>
              <a:ext cx="3509434" cy="12993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190500" y="0"/>
            <a:ext cx="12001500" cy="6858003"/>
            <a:chOff x="190500" y="0"/>
            <a:chExt cx="12001500" cy="6858003"/>
          </a:xfrm>
        </p:grpSpPr>
        <p:sp>
          <p:nvSpPr>
            <p:cNvPr id="33" name="Rectangle 32"/>
            <p:cNvSpPr/>
            <p:nvPr/>
          </p:nvSpPr>
          <p:spPr>
            <a:xfrm>
              <a:off x="190500" y="0"/>
              <a:ext cx="12001500" cy="220980"/>
            </a:xfrm>
            <a:prstGeom prst="rect">
              <a:avLst/>
            </a:pr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rot="5400000">
              <a:off x="8635997" y="3302002"/>
              <a:ext cx="6858003" cy="253999"/>
            </a:xfrm>
            <a:prstGeom prst="rect">
              <a:avLst/>
            </a:pr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itle 1"/>
          <p:cNvSpPr txBox="1">
            <a:spLocks/>
          </p:cNvSpPr>
          <p:nvPr/>
        </p:nvSpPr>
        <p:spPr>
          <a:xfrm>
            <a:off x="762000" y="2676283"/>
            <a:ext cx="6553034" cy="87227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t>	  DEV</a:t>
            </a:r>
            <a:br>
              <a:rPr lang="en-US" sz="4000" b="1"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br>
            <a:r>
              <a:rPr lang="en-US" sz="2400"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t>A</a:t>
            </a:r>
            <a:r>
              <a:rPr lang="en-US" sz="3600"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t> </a:t>
            </a:r>
            <a:r>
              <a:rPr lang="en-US" sz="2400"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t>Banking Virtual Assistant</a:t>
            </a:r>
            <a:endParaRPr lang="en-US" sz="4000" dirty="0">
              <a:solidFill>
                <a:srgbClr val="20D0CC"/>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2320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up)">
                                      <p:cBhvr>
                                        <p:cTn id="7" dur="1000"/>
                                        <p:tgtEl>
                                          <p:spTgt spid="17"/>
                                        </p:tgtEl>
                                      </p:cBhvr>
                                    </p:animEffect>
                                  </p:childTnLst>
                                </p:cTn>
                              </p:par>
                              <p:par>
                                <p:cTn id="8" presetID="22" presetClass="entr" presetSubtype="1"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ipe(up)">
                                      <p:cBhvr>
                                        <p:cTn id="10" dur="1000"/>
                                        <p:tgtEl>
                                          <p:spTgt spid="3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tx2">
                <a:lumMod val="61000"/>
              </a:schemeClr>
            </a:gs>
            <a:gs pos="0">
              <a:schemeClr val="accent1">
                <a:lumMod val="45000"/>
                <a:lumOff val="55000"/>
              </a:schemeClr>
            </a:gs>
          </a:gsLst>
          <a:lin ang="8100000" scaled="1"/>
        </a:gradFill>
        <a:effectLst/>
      </p:bgPr>
    </p:bg>
    <p:spTree>
      <p:nvGrpSpPr>
        <p:cNvPr id="1" name=""/>
        <p:cNvGrpSpPr/>
        <p:nvPr/>
      </p:nvGrpSpPr>
      <p:grpSpPr>
        <a:xfrm>
          <a:off x="0" y="0"/>
          <a:ext cx="0" cy="0"/>
          <a:chOff x="0" y="0"/>
          <a:chExt cx="0" cy="0"/>
        </a:xfrm>
      </p:grpSpPr>
      <p:sp>
        <p:nvSpPr>
          <p:cNvPr id="82" name="Right Triangle 3"/>
          <p:cNvSpPr/>
          <p:nvPr/>
        </p:nvSpPr>
        <p:spPr>
          <a:xfrm rot="5400000">
            <a:off x="2657375" y="-2667000"/>
            <a:ext cx="6858000" cy="12192000"/>
          </a:xfrm>
          <a:custGeom>
            <a:avLst/>
            <a:gdLst>
              <a:gd name="connsiteX0" fmla="*/ 0 w 6858000"/>
              <a:gd name="connsiteY0" fmla="*/ 12192000 h 12192000"/>
              <a:gd name="connsiteX1" fmla="*/ 0 w 6858000"/>
              <a:gd name="connsiteY1" fmla="*/ 0 h 12192000"/>
              <a:gd name="connsiteX2" fmla="*/ 6858000 w 6858000"/>
              <a:gd name="connsiteY2" fmla="*/ 12192000 h 12192000"/>
              <a:gd name="connsiteX3" fmla="*/ 0 w 6858000"/>
              <a:gd name="connsiteY3"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0" h="12192000">
                <a:moveTo>
                  <a:pt x="0" y="12192000"/>
                </a:moveTo>
                <a:lnTo>
                  <a:pt x="0" y="0"/>
                </a:lnTo>
                <a:cubicBezTo>
                  <a:pt x="1790700" y="2552700"/>
                  <a:pt x="1428750" y="1733550"/>
                  <a:pt x="3257550" y="5715000"/>
                </a:cubicBezTo>
                <a:cubicBezTo>
                  <a:pt x="5734050" y="11550650"/>
                  <a:pt x="4953000" y="9251950"/>
                  <a:pt x="6858000" y="12192000"/>
                </a:cubicBezTo>
                <a:lnTo>
                  <a:pt x="0" y="12192000"/>
                </a:lnTo>
                <a:close/>
              </a:path>
            </a:pathLst>
          </a:cu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itle 1"/>
          <p:cNvSpPr txBox="1">
            <a:spLocks/>
          </p:cNvSpPr>
          <p:nvPr/>
        </p:nvSpPr>
        <p:spPr>
          <a:xfrm>
            <a:off x="585202" y="1874078"/>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75000"/>
                  </a:schemeClr>
                </a:solidFill>
                <a:latin typeface="Open Sans" panose="020B0606030504020204" pitchFamily="34" charset="0"/>
                <a:ea typeface="Open Sans" panose="020B0606030504020204" pitchFamily="34" charset="0"/>
                <a:cs typeface="Open Sans" panose="020B0606030504020204" pitchFamily="34" charset="0"/>
              </a:rPr>
              <a:t>Step 3</a:t>
            </a:r>
          </a:p>
        </p:txBody>
      </p:sp>
      <p:sp>
        <p:nvSpPr>
          <p:cNvPr id="84" name="Subtitle 2"/>
          <p:cNvSpPr txBox="1">
            <a:spLocks/>
          </p:cNvSpPr>
          <p:nvPr/>
        </p:nvSpPr>
        <p:spPr>
          <a:xfrm>
            <a:off x="978772" y="2448341"/>
            <a:ext cx="3457692"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Incase of a transaction related query, Dev shows the                   best matched transactions 		     +		     </a:t>
            </a:r>
            <a:r>
              <a:rPr lang="en-US" sz="1600" dirty="0">
                <a:solidFill>
                  <a:srgbClr val="629AB8"/>
                </a:solidFill>
                <a:latin typeface="Open Sans" panose="020B0606030504020204" pitchFamily="34" charset="0"/>
                <a:ea typeface="Open Sans" panose="020B0606030504020204" pitchFamily="34" charset="0"/>
                <a:cs typeface="Open Sans" panose="020B0606030504020204" pitchFamily="34" charset="0"/>
              </a:rPr>
              <a:t>T</a:t>
            </a:r>
            <a:r>
              <a:rPr lang="en-US" sz="16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he alert is sent to users registered mail using Microsoft Power Automate</a:t>
            </a:r>
            <a:endParaRPr lang="en-US" sz="1600" dirty="0">
              <a:solidFill>
                <a:srgbClr val="629AB8"/>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5" name="Title 1"/>
          <p:cNvSpPr txBox="1">
            <a:spLocks/>
          </p:cNvSpPr>
          <p:nvPr/>
        </p:nvSpPr>
        <p:spPr>
          <a:xfrm>
            <a:off x="5819527" y="356428"/>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75000"/>
                  </a:schemeClr>
                </a:solidFill>
                <a:latin typeface="Open Sans" panose="020B0606030504020204" pitchFamily="34" charset="0"/>
                <a:ea typeface="Open Sans" panose="020B0606030504020204" pitchFamily="34" charset="0"/>
                <a:cs typeface="Open Sans" panose="020B0606030504020204" pitchFamily="34" charset="0"/>
              </a:rPr>
              <a:t>Step 1</a:t>
            </a:r>
          </a:p>
        </p:txBody>
      </p:sp>
      <p:sp>
        <p:nvSpPr>
          <p:cNvPr id="86" name="Subtitle 2"/>
          <p:cNvSpPr txBox="1">
            <a:spLocks/>
          </p:cNvSpPr>
          <p:nvPr/>
        </p:nvSpPr>
        <p:spPr>
          <a:xfrm>
            <a:off x="6204527" y="854403"/>
            <a:ext cx="3511665"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C</a:t>
            </a:r>
            <a:r>
              <a:rPr lang="en-US" sz="18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hat </a:t>
            </a: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with </a:t>
            </a:r>
            <a:r>
              <a:rPr lang="en-US" sz="18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Dev</a:t>
            </a: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
            </a:r>
            <a:b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b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sharing the </a:t>
            </a:r>
            <a:r>
              <a:rPr lang="en-US" sz="18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details of your Banking Query </a:t>
            </a:r>
            <a:endPar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7" name="Title 1"/>
          <p:cNvSpPr txBox="1">
            <a:spLocks/>
          </p:cNvSpPr>
          <p:nvPr/>
        </p:nvSpPr>
        <p:spPr>
          <a:xfrm>
            <a:off x="1852813" y="5275241"/>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50000"/>
                  </a:schemeClr>
                </a:solidFill>
                <a:latin typeface="Open Sans" panose="020B0606030504020204" pitchFamily="34" charset="0"/>
                <a:ea typeface="Open Sans" panose="020B0606030504020204" pitchFamily="34" charset="0"/>
                <a:cs typeface="Open Sans" panose="020B0606030504020204" pitchFamily="34" charset="0"/>
              </a:rPr>
              <a:t>Step 4</a:t>
            </a:r>
          </a:p>
        </p:txBody>
      </p:sp>
      <p:sp>
        <p:nvSpPr>
          <p:cNvPr id="88" name="Subtitle 2"/>
          <p:cNvSpPr txBox="1">
            <a:spLocks/>
          </p:cNvSpPr>
          <p:nvPr/>
        </p:nvSpPr>
        <p:spPr>
          <a:xfrm>
            <a:off x="2553626" y="5852928"/>
            <a:ext cx="3186545"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Dev responds with the user understandable language giving a humanly feel</a:t>
            </a:r>
            <a:endPar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9" name="Title 1"/>
          <p:cNvSpPr txBox="1">
            <a:spLocks/>
          </p:cNvSpPr>
          <p:nvPr/>
        </p:nvSpPr>
        <p:spPr>
          <a:xfrm>
            <a:off x="6576086" y="3170513"/>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50000"/>
                  </a:schemeClr>
                </a:solidFill>
                <a:latin typeface="Open Sans" panose="020B0606030504020204" pitchFamily="34" charset="0"/>
                <a:ea typeface="Open Sans" panose="020B0606030504020204" pitchFamily="34" charset="0"/>
                <a:cs typeface="Open Sans" panose="020B0606030504020204" pitchFamily="34" charset="0"/>
              </a:rPr>
              <a:t>Step 2</a:t>
            </a:r>
          </a:p>
        </p:txBody>
      </p:sp>
      <p:sp>
        <p:nvSpPr>
          <p:cNvPr id="90" name="Subtitle 2"/>
          <p:cNvSpPr txBox="1">
            <a:spLocks/>
          </p:cNvSpPr>
          <p:nvPr/>
        </p:nvSpPr>
        <p:spPr>
          <a:xfrm>
            <a:off x="6914285" y="3782617"/>
            <a:ext cx="3762352"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Automated bot Dev will understand your intent using LUIS </a:t>
            </a:r>
            <a:b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b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	      +		     </a:t>
            </a:r>
            <a:r>
              <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Trigger the request with Language Studio </a:t>
            </a:r>
            <a:r>
              <a:rPr lang="en-US" sz="1600" dirty="0" err="1">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QnA</a:t>
            </a:r>
            <a:r>
              <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 Maker to get a response of FAQ.</a:t>
            </a:r>
            <a:br>
              <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br>
            <a:endPar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91" name="Group 90"/>
          <p:cNvGrpSpPr/>
          <p:nvPr/>
        </p:nvGrpSpPr>
        <p:grpSpPr>
          <a:xfrm>
            <a:off x="9524018" y="941245"/>
            <a:ext cx="1049714" cy="1049714"/>
            <a:chOff x="9524018" y="941245"/>
            <a:chExt cx="1049714" cy="1049714"/>
          </a:xfrm>
        </p:grpSpPr>
        <p:sp>
          <p:nvSpPr>
            <p:cNvPr id="92" name="Oval 91"/>
            <p:cNvSpPr/>
            <p:nvPr/>
          </p:nvSpPr>
          <p:spPr>
            <a:xfrm>
              <a:off x="9524018" y="941245"/>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p:cNvGrpSpPr/>
            <p:nvPr/>
          </p:nvGrpSpPr>
          <p:grpSpPr>
            <a:xfrm>
              <a:off x="9768846" y="1184630"/>
              <a:ext cx="571494" cy="571494"/>
              <a:chOff x="4117831" y="1071199"/>
              <a:chExt cx="488067" cy="488067"/>
            </a:xfrm>
            <a:solidFill>
              <a:srgbClr val="2C3440"/>
            </a:solidFill>
          </p:grpSpPr>
          <p:sp>
            <p:nvSpPr>
              <p:cNvPr id="94" name="AutoShape 123"/>
              <p:cNvSpPr>
                <a:spLocks/>
              </p:cNvSpPr>
              <p:nvPr/>
            </p:nvSpPr>
            <p:spPr bwMode="auto">
              <a:xfrm>
                <a:off x="4117831" y="1071199"/>
                <a:ext cx="488067"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95" name="AutoShape 124"/>
              <p:cNvSpPr>
                <a:spLocks/>
              </p:cNvSpPr>
              <p:nvPr/>
            </p:nvSpPr>
            <p:spPr bwMode="auto">
              <a:xfrm>
                <a:off x="4255492" y="1208025"/>
                <a:ext cx="213581" cy="2135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96" name="AutoShape 125"/>
              <p:cNvSpPr>
                <a:spLocks/>
              </p:cNvSpPr>
              <p:nvPr/>
            </p:nvSpPr>
            <p:spPr bwMode="auto">
              <a:xfrm>
                <a:off x="4300545" y="1253911"/>
                <a:ext cx="122643" cy="12264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grpSp>
        <p:nvGrpSpPr>
          <p:cNvPr id="97" name="Group 96"/>
          <p:cNvGrpSpPr/>
          <p:nvPr/>
        </p:nvGrpSpPr>
        <p:grpSpPr>
          <a:xfrm>
            <a:off x="6944822" y="2252698"/>
            <a:ext cx="1049714" cy="1049714"/>
            <a:chOff x="6944822" y="2252698"/>
            <a:chExt cx="1049714" cy="1049714"/>
          </a:xfrm>
        </p:grpSpPr>
        <p:sp>
          <p:nvSpPr>
            <p:cNvPr id="98" name="Oval 97"/>
            <p:cNvSpPr/>
            <p:nvPr/>
          </p:nvSpPr>
          <p:spPr>
            <a:xfrm>
              <a:off x="6944822" y="2252698"/>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p:cNvGrpSpPr/>
            <p:nvPr/>
          </p:nvGrpSpPr>
          <p:grpSpPr>
            <a:xfrm>
              <a:off x="7192113" y="2506981"/>
              <a:ext cx="565874" cy="566840"/>
              <a:chOff x="9064419" y="3019297"/>
              <a:chExt cx="488068" cy="488901"/>
            </a:xfrm>
            <a:solidFill>
              <a:srgbClr val="2C3440"/>
            </a:solidFill>
          </p:grpSpPr>
          <p:sp>
            <p:nvSpPr>
              <p:cNvPr id="100" name="AutoShape 7"/>
              <p:cNvSpPr>
                <a:spLocks/>
              </p:cNvSpPr>
              <p:nvPr/>
            </p:nvSpPr>
            <p:spPr bwMode="auto">
              <a:xfrm>
                <a:off x="9064419" y="3019297"/>
                <a:ext cx="488068" cy="488901"/>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1" name="AutoShape 8"/>
              <p:cNvSpPr>
                <a:spLocks/>
              </p:cNvSpPr>
              <p:nvPr/>
            </p:nvSpPr>
            <p:spPr bwMode="auto">
              <a:xfrm>
                <a:off x="9277999" y="3232880"/>
                <a:ext cx="60904" cy="6090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2" name="AutoShape 9"/>
              <p:cNvSpPr>
                <a:spLocks/>
              </p:cNvSpPr>
              <p:nvPr/>
            </p:nvSpPr>
            <p:spPr bwMode="auto">
              <a:xfrm>
                <a:off x="9216261" y="3171975"/>
                <a:ext cx="183547" cy="183547"/>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3" name="AutoShape 10"/>
              <p:cNvSpPr>
                <a:spLocks/>
              </p:cNvSpPr>
              <p:nvPr/>
            </p:nvSpPr>
            <p:spPr bwMode="auto">
              <a:xfrm>
                <a:off x="9338907" y="3293783"/>
                <a:ext cx="75921" cy="78424"/>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4" name="AutoShape 11"/>
              <p:cNvSpPr>
                <a:spLocks/>
              </p:cNvSpPr>
              <p:nvPr/>
            </p:nvSpPr>
            <p:spPr bwMode="auto">
              <a:xfrm>
                <a:off x="9368938" y="3324654"/>
                <a:ext cx="109293" cy="111796"/>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5" name="AutoShape 12"/>
              <p:cNvSpPr>
                <a:spLocks/>
              </p:cNvSpPr>
              <p:nvPr/>
            </p:nvSpPr>
            <p:spPr bwMode="auto">
              <a:xfrm>
                <a:off x="9353921" y="3309636"/>
                <a:ext cx="92608" cy="94276"/>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6" name="AutoShape 13"/>
              <p:cNvSpPr>
                <a:spLocks/>
              </p:cNvSpPr>
              <p:nvPr/>
            </p:nvSpPr>
            <p:spPr bwMode="auto">
              <a:xfrm>
                <a:off x="9201247" y="3156958"/>
                <a:ext cx="76756" cy="7758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7" name="AutoShape 14"/>
              <p:cNvSpPr>
                <a:spLocks/>
              </p:cNvSpPr>
              <p:nvPr/>
            </p:nvSpPr>
            <p:spPr bwMode="auto">
              <a:xfrm>
                <a:off x="9140340" y="3096052"/>
                <a:ext cx="109293" cy="110963"/>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8" name="AutoShape 15"/>
              <p:cNvSpPr>
                <a:spLocks/>
              </p:cNvSpPr>
              <p:nvPr/>
            </p:nvSpPr>
            <p:spPr bwMode="auto">
              <a:xfrm>
                <a:off x="9171209" y="3126089"/>
                <a:ext cx="92608" cy="95111"/>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grpSp>
        <p:nvGrpSpPr>
          <p:cNvPr id="109" name="Group 108"/>
          <p:cNvGrpSpPr/>
          <p:nvPr/>
        </p:nvGrpSpPr>
        <p:grpSpPr>
          <a:xfrm>
            <a:off x="4397375" y="3257760"/>
            <a:ext cx="1049714" cy="1049714"/>
            <a:chOff x="4397375" y="3257760"/>
            <a:chExt cx="1049714" cy="1049714"/>
          </a:xfrm>
        </p:grpSpPr>
        <p:sp>
          <p:nvSpPr>
            <p:cNvPr id="110" name="Oval 109"/>
            <p:cNvSpPr/>
            <p:nvPr/>
          </p:nvSpPr>
          <p:spPr>
            <a:xfrm>
              <a:off x="4397375" y="3257760"/>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4686456" y="3543733"/>
              <a:ext cx="488901" cy="488067"/>
              <a:chOff x="2164728" y="1071199"/>
              <a:chExt cx="488901" cy="488067"/>
            </a:xfrm>
            <a:solidFill>
              <a:srgbClr val="2C3440"/>
            </a:solidFill>
          </p:grpSpPr>
          <p:sp>
            <p:nvSpPr>
              <p:cNvPr id="112" name="AutoShape 128"/>
              <p:cNvSpPr>
                <a:spLocks/>
              </p:cNvSpPr>
              <p:nvPr/>
            </p:nvSpPr>
            <p:spPr bwMode="auto">
              <a:xfrm>
                <a:off x="2164728" y="1071199"/>
                <a:ext cx="488901"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13" name="AutoShape 129"/>
              <p:cNvSpPr>
                <a:spLocks/>
              </p:cNvSpPr>
              <p:nvPr/>
            </p:nvSpPr>
            <p:spPr bwMode="auto">
              <a:xfrm>
                <a:off x="2470082" y="1132103"/>
                <a:ext cx="121808" cy="12180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grpSp>
        <p:nvGrpSpPr>
          <p:cNvPr id="114" name="Group 113"/>
          <p:cNvGrpSpPr/>
          <p:nvPr/>
        </p:nvGrpSpPr>
        <p:grpSpPr>
          <a:xfrm>
            <a:off x="2038350" y="4424333"/>
            <a:ext cx="1049714" cy="1049714"/>
            <a:chOff x="2038350" y="4424333"/>
            <a:chExt cx="1049714" cy="1049714"/>
          </a:xfrm>
        </p:grpSpPr>
        <p:sp>
          <p:nvSpPr>
            <p:cNvPr id="115" name="Oval 114"/>
            <p:cNvSpPr/>
            <p:nvPr/>
          </p:nvSpPr>
          <p:spPr>
            <a:xfrm>
              <a:off x="2038350" y="4424333"/>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p:cNvGrpSpPr/>
            <p:nvPr/>
          </p:nvGrpSpPr>
          <p:grpSpPr>
            <a:xfrm>
              <a:off x="2368427" y="4692218"/>
              <a:ext cx="427164" cy="488067"/>
              <a:chOff x="9094456" y="1066192"/>
              <a:chExt cx="427164" cy="488067"/>
            </a:xfrm>
            <a:solidFill>
              <a:srgbClr val="2C3440"/>
            </a:solidFill>
          </p:grpSpPr>
          <p:sp>
            <p:nvSpPr>
              <p:cNvPr id="117" name="AutoShape 48"/>
              <p:cNvSpPr>
                <a:spLocks/>
              </p:cNvSpPr>
              <p:nvPr/>
            </p:nvSpPr>
            <p:spPr bwMode="auto">
              <a:xfrm>
                <a:off x="9094456" y="1066192"/>
                <a:ext cx="427164"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18" name="AutoShape 49"/>
              <p:cNvSpPr>
                <a:spLocks/>
              </p:cNvSpPr>
              <p:nvPr/>
            </p:nvSpPr>
            <p:spPr bwMode="auto">
              <a:xfrm>
                <a:off x="9429842" y="1447471"/>
                <a:ext cx="30869" cy="3003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19" name="AutoShape 50"/>
              <p:cNvSpPr>
                <a:spLocks/>
              </p:cNvSpPr>
              <p:nvPr/>
            </p:nvSpPr>
            <p:spPr bwMode="auto">
              <a:xfrm>
                <a:off x="9429842" y="1355695"/>
                <a:ext cx="30869" cy="308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20" name="AutoShape 51"/>
              <p:cNvSpPr>
                <a:spLocks/>
              </p:cNvSpPr>
              <p:nvPr/>
            </p:nvSpPr>
            <p:spPr bwMode="auto">
              <a:xfrm>
                <a:off x="9429842" y="1263922"/>
                <a:ext cx="30869" cy="308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spTree>
    <p:extLst>
      <p:ext uri="{BB962C8B-B14F-4D97-AF65-F5344CB8AC3E}">
        <p14:creationId xmlns:p14="http://schemas.microsoft.com/office/powerpoint/2010/main" val="2333201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p:cTn id="7" dur="500" fill="hold"/>
                                        <p:tgtEl>
                                          <p:spTgt spid="91"/>
                                        </p:tgtEl>
                                        <p:attrNameLst>
                                          <p:attrName>ppt_w</p:attrName>
                                        </p:attrNameLst>
                                      </p:cBhvr>
                                      <p:tavLst>
                                        <p:tav tm="0">
                                          <p:val>
                                            <p:fltVal val="0"/>
                                          </p:val>
                                        </p:tav>
                                        <p:tav tm="100000">
                                          <p:val>
                                            <p:strVal val="#ppt_w"/>
                                          </p:val>
                                        </p:tav>
                                      </p:tavLst>
                                    </p:anim>
                                    <p:anim calcmode="lin" valueType="num">
                                      <p:cBhvr>
                                        <p:cTn id="8" dur="500" fill="hold"/>
                                        <p:tgtEl>
                                          <p:spTgt spid="91"/>
                                        </p:tgtEl>
                                        <p:attrNameLst>
                                          <p:attrName>ppt_h</p:attrName>
                                        </p:attrNameLst>
                                      </p:cBhvr>
                                      <p:tavLst>
                                        <p:tav tm="0">
                                          <p:val>
                                            <p:fltVal val="0"/>
                                          </p:val>
                                        </p:tav>
                                        <p:tav tm="100000">
                                          <p:val>
                                            <p:strVal val="#ppt_h"/>
                                          </p:val>
                                        </p:tav>
                                      </p:tavLst>
                                    </p:anim>
                                  </p:childTnLst>
                                </p:cTn>
                              </p:par>
                              <p:par>
                                <p:cTn id="9" presetID="26" presetClass="emph" presetSubtype="0" fill="hold" nodeType="withEffect">
                                  <p:stCondLst>
                                    <p:cond delay="500"/>
                                  </p:stCondLst>
                                  <p:childTnLst>
                                    <p:animEffect transition="out" filter="fade">
                                      <p:cBhvr>
                                        <p:cTn id="10" dur="500" tmFilter="0, 0; .2, .5; .8, .5; 1, 0"/>
                                        <p:tgtEl>
                                          <p:spTgt spid="91"/>
                                        </p:tgtEl>
                                      </p:cBhvr>
                                    </p:animEffect>
                                    <p:animScale>
                                      <p:cBhvr>
                                        <p:cTn id="11" dur="250" autoRev="1" fill="hold"/>
                                        <p:tgtEl>
                                          <p:spTgt spid="91"/>
                                        </p:tgtEl>
                                      </p:cBhvr>
                                      <p:by x="105000" y="105000"/>
                                    </p:animScale>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5"/>
                                        </p:tgtEl>
                                        <p:attrNameLst>
                                          <p:attrName>style.visibility</p:attrName>
                                        </p:attrNameLst>
                                      </p:cBhvr>
                                      <p:to>
                                        <p:strVal val="visible"/>
                                      </p:to>
                                    </p:set>
                                    <p:animEffect transition="in" filter="wipe(left)">
                                      <p:cBhvr>
                                        <p:cTn id="15" dur="500"/>
                                        <p:tgtEl>
                                          <p:spTgt spid="85"/>
                                        </p:tgtEl>
                                      </p:cBhvr>
                                    </p:animEffect>
                                  </p:childTnLst>
                                </p:cTn>
                              </p:par>
                              <p:par>
                                <p:cTn id="16" presetID="22" presetClass="entr" presetSubtype="2" fill="hold" grpId="0" nodeType="withEffect">
                                  <p:stCondLst>
                                    <p:cond delay="250"/>
                                  </p:stCondLst>
                                  <p:childTnLst>
                                    <p:set>
                                      <p:cBhvr>
                                        <p:cTn id="17" dur="1" fill="hold">
                                          <p:stCondLst>
                                            <p:cond delay="0"/>
                                          </p:stCondLst>
                                        </p:cTn>
                                        <p:tgtEl>
                                          <p:spTgt spid="86"/>
                                        </p:tgtEl>
                                        <p:attrNameLst>
                                          <p:attrName>style.visibility</p:attrName>
                                        </p:attrNameLst>
                                      </p:cBhvr>
                                      <p:to>
                                        <p:strVal val="visible"/>
                                      </p:to>
                                    </p:set>
                                    <p:animEffect transition="in" filter="wipe(right)">
                                      <p:cBhvr>
                                        <p:cTn id="18" dur="500"/>
                                        <p:tgtEl>
                                          <p:spTgt spid="86"/>
                                        </p:tgtEl>
                                      </p:cBhvr>
                                    </p:animEffect>
                                  </p:childTnLst>
                                </p:cTn>
                              </p:par>
                            </p:childTnLst>
                          </p:cTn>
                        </p:par>
                        <p:par>
                          <p:cTn id="19" fill="hold">
                            <p:stCondLst>
                              <p:cond delay="1750"/>
                            </p:stCondLst>
                            <p:childTnLst>
                              <p:par>
                                <p:cTn id="20" presetID="23" presetClass="entr" presetSubtype="16" fill="hold" nodeType="afterEffect">
                                  <p:stCondLst>
                                    <p:cond delay="0"/>
                                  </p:stCondLst>
                                  <p:childTnLst>
                                    <p:set>
                                      <p:cBhvr>
                                        <p:cTn id="21" dur="1" fill="hold">
                                          <p:stCondLst>
                                            <p:cond delay="0"/>
                                          </p:stCondLst>
                                        </p:cTn>
                                        <p:tgtEl>
                                          <p:spTgt spid="97"/>
                                        </p:tgtEl>
                                        <p:attrNameLst>
                                          <p:attrName>style.visibility</p:attrName>
                                        </p:attrNameLst>
                                      </p:cBhvr>
                                      <p:to>
                                        <p:strVal val="visible"/>
                                      </p:to>
                                    </p:set>
                                    <p:anim calcmode="lin" valueType="num">
                                      <p:cBhvr>
                                        <p:cTn id="22" dur="500" fill="hold"/>
                                        <p:tgtEl>
                                          <p:spTgt spid="97"/>
                                        </p:tgtEl>
                                        <p:attrNameLst>
                                          <p:attrName>ppt_w</p:attrName>
                                        </p:attrNameLst>
                                      </p:cBhvr>
                                      <p:tavLst>
                                        <p:tav tm="0">
                                          <p:val>
                                            <p:fltVal val="0"/>
                                          </p:val>
                                        </p:tav>
                                        <p:tav tm="100000">
                                          <p:val>
                                            <p:strVal val="#ppt_w"/>
                                          </p:val>
                                        </p:tav>
                                      </p:tavLst>
                                    </p:anim>
                                    <p:anim calcmode="lin" valueType="num">
                                      <p:cBhvr>
                                        <p:cTn id="23" dur="500" fill="hold"/>
                                        <p:tgtEl>
                                          <p:spTgt spid="97"/>
                                        </p:tgtEl>
                                        <p:attrNameLst>
                                          <p:attrName>ppt_h</p:attrName>
                                        </p:attrNameLst>
                                      </p:cBhvr>
                                      <p:tavLst>
                                        <p:tav tm="0">
                                          <p:val>
                                            <p:fltVal val="0"/>
                                          </p:val>
                                        </p:tav>
                                        <p:tav tm="100000">
                                          <p:val>
                                            <p:strVal val="#ppt_h"/>
                                          </p:val>
                                        </p:tav>
                                      </p:tavLst>
                                    </p:anim>
                                  </p:childTnLst>
                                </p:cTn>
                              </p:par>
                              <p:par>
                                <p:cTn id="24" presetID="26" presetClass="emph" presetSubtype="0" fill="hold" nodeType="withEffect">
                                  <p:stCondLst>
                                    <p:cond delay="500"/>
                                  </p:stCondLst>
                                  <p:childTnLst>
                                    <p:animEffect transition="out" filter="fade">
                                      <p:cBhvr>
                                        <p:cTn id="25" dur="500" tmFilter="0, 0; .2, .5; .8, .5; 1, 0"/>
                                        <p:tgtEl>
                                          <p:spTgt spid="97"/>
                                        </p:tgtEl>
                                      </p:cBhvr>
                                    </p:animEffect>
                                    <p:animScale>
                                      <p:cBhvr>
                                        <p:cTn id="26" dur="250" autoRev="1" fill="hold"/>
                                        <p:tgtEl>
                                          <p:spTgt spid="97"/>
                                        </p:tgtEl>
                                      </p:cBhvr>
                                      <p:by x="105000" y="105000"/>
                                    </p:animScale>
                                  </p:childTnLst>
                                </p:cTn>
                              </p:par>
                            </p:childTnLst>
                          </p:cTn>
                        </p:par>
                        <p:par>
                          <p:cTn id="27" fill="hold">
                            <p:stCondLst>
                              <p:cond delay="2750"/>
                            </p:stCondLst>
                            <p:childTnLst>
                              <p:par>
                                <p:cTn id="28" presetID="22" presetClass="entr" presetSubtype="8" fill="hold" grpId="0" nodeType="afterEffect">
                                  <p:stCondLst>
                                    <p:cond delay="0"/>
                                  </p:stCondLst>
                                  <p:childTnLst>
                                    <p:set>
                                      <p:cBhvr>
                                        <p:cTn id="29" dur="1" fill="hold">
                                          <p:stCondLst>
                                            <p:cond delay="0"/>
                                          </p:stCondLst>
                                        </p:cTn>
                                        <p:tgtEl>
                                          <p:spTgt spid="89"/>
                                        </p:tgtEl>
                                        <p:attrNameLst>
                                          <p:attrName>style.visibility</p:attrName>
                                        </p:attrNameLst>
                                      </p:cBhvr>
                                      <p:to>
                                        <p:strVal val="visible"/>
                                      </p:to>
                                    </p:set>
                                    <p:animEffect transition="in" filter="wipe(left)">
                                      <p:cBhvr>
                                        <p:cTn id="30" dur="500"/>
                                        <p:tgtEl>
                                          <p:spTgt spid="89"/>
                                        </p:tgtEl>
                                      </p:cBhvr>
                                    </p:animEffect>
                                  </p:childTnLst>
                                </p:cTn>
                              </p:par>
                              <p:par>
                                <p:cTn id="31" presetID="22" presetClass="entr" presetSubtype="2" fill="hold" grpId="0" nodeType="withEffect">
                                  <p:stCondLst>
                                    <p:cond delay="250"/>
                                  </p:stCondLst>
                                  <p:childTnLst>
                                    <p:set>
                                      <p:cBhvr>
                                        <p:cTn id="32" dur="1" fill="hold">
                                          <p:stCondLst>
                                            <p:cond delay="0"/>
                                          </p:stCondLst>
                                        </p:cTn>
                                        <p:tgtEl>
                                          <p:spTgt spid="90"/>
                                        </p:tgtEl>
                                        <p:attrNameLst>
                                          <p:attrName>style.visibility</p:attrName>
                                        </p:attrNameLst>
                                      </p:cBhvr>
                                      <p:to>
                                        <p:strVal val="visible"/>
                                      </p:to>
                                    </p:set>
                                    <p:animEffect transition="in" filter="wipe(right)">
                                      <p:cBhvr>
                                        <p:cTn id="33" dur="500"/>
                                        <p:tgtEl>
                                          <p:spTgt spid="90"/>
                                        </p:tgtEl>
                                      </p:cBhvr>
                                    </p:animEffect>
                                  </p:childTnLst>
                                </p:cTn>
                              </p:par>
                            </p:childTnLst>
                          </p:cTn>
                        </p:par>
                        <p:par>
                          <p:cTn id="34" fill="hold">
                            <p:stCondLst>
                              <p:cond delay="3500"/>
                            </p:stCondLst>
                            <p:childTnLst>
                              <p:par>
                                <p:cTn id="35" presetID="23" presetClass="entr" presetSubtype="16" fill="hold" nodeType="afterEffect">
                                  <p:stCondLst>
                                    <p:cond delay="0"/>
                                  </p:stCondLst>
                                  <p:childTnLst>
                                    <p:set>
                                      <p:cBhvr>
                                        <p:cTn id="36" dur="1" fill="hold">
                                          <p:stCondLst>
                                            <p:cond delay="0"/>
                                          </p:stCondLst>
                                        </p:cTn>
                                        <p:tgtEl>
                                          <p:spTgt spid="109"/>
                                        </p:tgtEl>
                                        <p:attrNameLst>
                                          <p:attrName>style.visibility</p:attrName>
                                        </p:attrNameLst>
                                      </p:cBhvr>
                                      <p:to>
                                        <p:strVal val="visible"/>
                                      </p:to>
                                    </p:set>
                                    <p:anim calcmode="lin" valueType="num">
                                      <p:cBhvr>
                                        <p:cTn id="37" dur="500" fill="hold"/>
                                        <p:tgtEl>
                                          <p:spTgt spid="109"/>
                                        </p:tgtEl>
                                        <p:attrNameLst>
                                          <p:attrName>ppt_w</p:attrName>
                                        </p:attrNameLst>
                                      </p:cBhvr>
                                      <p:tavLst>
                                        <p:tav tm="0">
                                          <p:val>
                                            <p:fltVal val="0"/>
                                          </p:val>
                                        </p:tav>
                                        <p:tav tm="100000">
                                          <p:val>
                                            <p:strVal val="#ppt_w"/>
                                          </p:val>
                                        </p:tav>
                                      </p:tavLst>
                                    </p:anim>
                                    <p:anim calcmode="lin" valueType="num">
                                      <p:cBhvr>
                                        <p:cTn id="38" dur="500" fill="hold"/>
                                        <p:tgtEl>
                                          <p:spTgt spid="109"/>
                                        </p:tgtEl>
                                        <p:attrNameLst>
                                          <p:attrName>ppt_h</p:attrName>
                                        </p:attrNameLst>
                                      </p:cBhvr>
                                      <p:tavLst>
                                        <p:tav tm="0">
                                          <p:val>
                                            <p:fltVal val="0"/>
                                          </p:val>
                                        </p:tav>
                                        <p:tav tm="100000">
                                          <p:val>
                                            <p:strVal val="#ppt_h"/>
                                          </p:val>
                                        </p:tav>
                                      </p:tavLst>
                                    </p:anim>
                                  </p:childTnLst>
                                </p:cTn>
                              </p:par>
                              <p:par>
                                <p:cTn id="39" presetID="26" presetClass="emph" presetSubtype="0" fill="hold" nodeType="withEffect">
                                  <p:stCondLst>
                                    <p:cond delay="500"/>
                                  </p:stCondLst>
                                  <p:childTnLst>
                                    <p:animEffect transition="out" filter="fade">
                                      <p:cBhvr>
                                        <p:cTn id="40" dur="500" tmFilter="0, 0; .2, .5; .8, .5; 1, 0"/>
                                        <p:tgtEl>
                                          <p:spTgt spid="109"/>
                                        </p:tgtEl>
                                      </p:cBhvr>
                                    </p:animEffect>
                                    <p:animScale>
                                      <p:cBhvr>
                                        <p:cTn id="41" dur="250" autoRev="1" fill="hold"/>
                                        <p:tgtEl>
                                          <p:spTgt spid="109"/>
                                        </p:tgtEl>
                                      </p:cBhvr>
                                      <p:by x="105000" y="105000"/>
                                    </p:animScale>
                                  </p:childTnLst>
                                </p:cTn>
                              </p:par>
                            </p:childTnLst>
                          </p:cTn>
                        </p:par>
                        <p:par>
                          <p:cTn id="42" fill="hold">
                            <p:stCondLst>
                              <p:cond delay="4500"/>
                            </p:stCondLst>
                            <p:childTnLst>
                              <p:par>
                                <p:cTn id="43" presetID="22" presetClass="entr" presetSubtype="8" fill="hold" grpId="0" nodeType="afterEffect">
                                  <p:stCondLst>
                                    <p:cond delay="0"/>
                                  </p:stCondLst>
                                  <p:childTnLst>
                                    <p:set>
                                      <p:cBhvr>
                                        <p:cTn id="44" dur="1" fill="hold">
                                          <p:stCondLst>
                                            <p:cond delay="0"/>
                                          </p:stCondLst>
                                        </p:cTn>
                                        <p:tgtEl>
                                          <p:spTgt spid="83"/>
                                        </p:tgtEl>
                                        <p:attrNameLst>
                                          <p:attrName>style.visibility</p:attrName>
                                        </p:attrNameLst>
                                      </p:cBhvr>
                                      <p:to>
                                        <p:strVal val="visible"/>
                                      </p:to>
                                    </p:set>
                                    <p:animEffect transition="in" filter="wipe(left)">
                                      <p:cBhvr>
                                        <p:cTn id="45" dur="500"/>
                                        <p:tgtEl>
                                          <p:spTgt spid="83"/>
                                        </p:tgtEl>
                                      </p:cBhvr>
                                    </p:animEffect>
                                  </p:childTnLst>
                                </p:cTn>
                              </p:par>
                              <p:par>
                                <p:cTn id="46" presetID="22" presetClass="entr" presetSubtype="2" fill="hold" grpId="0" nodeType="withEffect">
                                  <p:stCondLst>
                                    <p:cond delay="250"/>
                                  </p:stCondLst>
                                  <p:childTnLst>
                                    <p:set>
                                      <p:cBhvr>
                                        <p:cTn id="47" dur="1" fill="hold">
                                          <p:stCondLst>
                                            <p:cond delay="0"/>
                                          </p:stCondLst>
                                        </p:cTn>
                                        <p:tgtEl>
                                          <p:spTgt spid="84"/>
                                        </p:tgtEl>
                                        <p:attrNameLst>
                                          <p:attrName>style.visibility</p:attrName>
                                        </p:attrNameLst>
                                      </p:cBhvr>
                                      <p:to>
                                        <p:strVal val="visible"/>
                                      </p:to>
                                    </p:set>
                                    <p:animEffect transition="in" filter="wipe(right)">
                                      <p:cBhvr>
                                        <p:cTn id="48" dur="500"/>
                                        <p:tgtEl>
                                          <p:spTgt spid="84"/>
                                        </p:tgtEl>
                                      </p:cBhvr>
                                    </p:animEffect>
                                  </p:childTnLst>
                                </p:cTn>
                              </p:par>
                            </p:childTnLst>
                          </p:cTn>
                        </p:par>
                        <p:par>
                          <p:cTn id="49" fill="hold">
                            <p:stCondLst>
                              <p:cond delay="5250"/>
                            </p:stCondLst>
                            <p:childTnLst>
                              <p:par>
                                <p:cTn id="50" presetID="23" presetClass="entr" presetSubtype="16" fill="hold" nodeType="afterEffect">
                                  <p:stCondLst>
                                    <p:cond delay="0"/>
                                  </p:stCondLst>
                                  <p:childTnLst>
                                    <p:set>
                                      <p:cBhvr>
                                        <p:cTn id="51" dur="1" fill="hold">
                                          <p:stCondLst>
                                            <p:cond delay="0"/>
                                          </p:stCondLst>
                                        </p:cTn>
                                        <p:tgtEl>
                                          <p:spTgt spid="114"/>
                                        </p:tgtEl>
                                        <p:attrNameLst>
                                          <p:attrName>style.visibility</p:attrName>
                                        </p:attrNameLst>
                                      </p:cBhvr>
                                      <p:to>
                                        <p:strVal val="visible"/>
                                      </p:to>
                                    </p:set>
                                    <p:anim calcmode="lin" valueType="num">
                                      <p:cBhvr>
                                        <p:cTn id="52" dur="500" fill="hold"/>
                                        <p:tgtEl>
                                          <p:spTgt spid="114"/>
                                        </p:tgtEl>
                                        <p:attrNameLst>
                                          <p:attrName>ppt_w</p:attrName>
                                        </p:attrNameLst>
                                      </p:cBhvr>
                                      <p:tavLst>
                                        <p:tav tm="0">
                                          <p:val>
                                            <p:fltVal val="0"/>
                                          </p:val>
                                        </p:tav>
                                        <p:tav tm="100000">
                                          <p:val>
                                            <p:strVal val="#ppt_w"/>
                                          </p:val>
                                        </p:tav>
                                      </p:tavLst>
                                    </p:anim>
                                    <p:anim calcmode="lin" valueType="num">
                                      <p:cBhvr>
                                        <p:cTn id="53" dur="500" fill="hold"/>
                                        <p:tgtEl>
                                          <p:spTgt spid="114"/>
                                        </p:tgtEl>
                                        <p:attrNameLst>
                                          <p:attrName>ppt_h</p:attrName>
                                        </p:attrNameLst>
                                      </p:cBhvr>
                                      <p:tavLst>
                                        <p:tav tm="0">
                                          <p:val>
                                            <p:fltVal val="0"/>
                                          </p:val>
                                        </p:tav>
                                        <p:tav tm="100000">
                                          <p:val>
                                            <p:strVal val="#ppt_h"/>
                                          </p:val>
                                        </p:tav>
                                      </p:tavLst>
                                    </p:anim>
                                  </p:childTnLst>
                                </p:cTn>
                              </p:par>
                              <p:par>
                                <p:cTn id="54" presetID="26" presetClass="emph" presetSubtype="0" fill="hold" nodeType="withEffect">
                                  <p:stCondLst>
                                    <p:cond delay="500"/>
                                  </p:stCondLst>
                                  <p:childTnLst>
                                    <p:animEffect transition="out" filter="fade">
                                      <p:cBhvr>
                                        <p:cTn id="55" dur="500" tmFilter="0, 0; .2, .5; .8, .5; 1, 0"/>
                                        <p:tgtEl>
                                          <p:spTgt spid="114"/>
                                        </p:tgtEl>
                                      </p:cBhvr>
                                    </p:animEffect>
                                    <p:animScale>
                                      <p:cBhvr>
                                        <p:cTn id="56" dur="250" autoRev="1" fill="hold"/>
                                        <p:tgtEl>
                                          <p:spTgt spid="114"/>
                                        </p:tgtEl>
                                      </p:cBhvr>
                                      <p:by x="105000" y="105000"/>
                                    </p:animScale>
                                  </p:childTnLst>
                                </p:cTn>
                              </p:par>
                            </p:childTnLst>
                          </p:cTn>
                        </p:par>
                        <p:par>
                          <p:cTn id="57" fill="hold">
                            <p:stCondLst>
                              <p:cond delay="6250"/>
                            </p:stCondLst>
                            <p:childTnLst>
                              <p:par>
                                <p:cTn id="58" presetID="22" presetClass="entr" presetSubtype="8" fill="hold" grpId="0" nodeType="afterEffect">
                                  <p:stCondLst>
                                    <p:cond delay="0"/>
                                  </p:stCondLst>
                                  <p:childTnLst>
                                    <p:set>
                                      <p:cBhvr>
                                        <p:cTn id="59" dur="1" fill="hold">
                                          <p:stCondLst>
                                            <p:cond delay="0"/>
                                          </p:stCondLst>
                                        </p:cTn>
                                        <p:tgtEl>
                                          <p:spTgt spid="87"/>
                                        </p:tgtEl>
                                        <p:attrNameLst>
                                          <p:attrName>style.visibility</p:attrName>
                                        </p:attrNameLst>
                                      </p:cBhvr>
                                      <p:to>
                                        <p:strVal val="visible"/>
                                      </p:to>
                                    </p:set>
                                    <p:animEffect transition="in" filter="wipe(left)">
                                      <p:cBhvr>
                                        <p:cTn id="60" dur="500"/>
                                        <p:tgtEl>
                                          <p:spTgt spid="87"/>
                                        </p:tgtEl>
                                      </p:cBhvr>
                                    </p:animEffect>
                                  </p:childTnLst>
                                </p:cTn>
                              </p:par>
                              <p:par>
                                <p:cTn id="61" presetID="22" presetClass="entr" presetSubtype="2" fill="hold" grpId="0" nodeType="withEffect">
                                  <p:stCondLst>
                                    <p:cond delay="250"/>
                                  </p:stCondLst>
                                  <p:childTnLst>
                                    <p:set>
                                      <p:cBhvr>
                                        <p:cTn id="62" dur="1" fill="hold">
                                          <p:stCondLst>
                                            <p:cond delay="0"/>
                                          </p:stCondLst>
                                        </p:cTn>
                                        <p:tgtEl>
                                          <p:spTgt spid="88"/>
                                        </p:tgtEl>
                                        <p:attrNameLst>
                                          <p:attrName>style.visibility</p:attrName>
                                        </p:attrNameLst>
                                      </p:cBhvr>
                                      <p:to>
                                        <p:strVal val="visible"/>
                                      </p:to>
                                    </p:set>
                                    <p:animEffect transition="in" filter="wipe(right)">
                                      <p:cBhvr>
                                        <p:cTn id="63"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84" grpId="0"/>
      <p:bldP spid="85" grpId="0"/>
      <p:bldP spid="86" grpId="0"/>
      <p:bldP spid="87" grpId="0"/>
      <p:bldP spid="88" grpId="0"/>
      <p:bldP spid="89" grpId="0"/>
      <p:bldP spid="9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Rounded Corners 2">
            <a:extLst>
              <a:ext uri="{FF2B5EF4-FFF2-40B4-BE49-F238E27FC236}">
                <a16:creationId xmlns:a16="http://schemas.microsoft.com/office/drawing/2014/main" xmlns="" id="{99226EB0-D64E-4D94-ABEB-290407376CF7}"/>
              </a:ext>
            </a:extLst>
          </p:cNvPr>
          <p:cNvSpPr/>
          <p:nvPr/>
        </p:nvSpPr>
        <p:spPr>
          <a:xfrm>
            <a:off x="-223798" y="-66040"/>
            <a:ext cx="12415798" cy="6924040"/>
          </a:xfrm>
          <a:prstGeom prst="roundRect">
            <a:avLst>
              <a:gd name="adj" fmla="val 2165"/>
            </a:avLst>
          </a:prstGeom>
          <a:solidFill>
            <a:schemeClr val="tx2">
              <a:lumMod val="50000"/>
            </a:schemeClr>
          </a:solidFill>
          <a:ln>
            <a:noFill/>
          </a:ln>
          <a:effectLst>
            <a:outerShdw blurRad="495300" dist="38100" dir="2700000" algn="tl" rotWithShape="0">
              <a:prstClr val="black">
                <a:alpha val="6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44" name="Rectangle: Rounded Corners 2">
            <a:extLst>
              <a:ext uri="{FF2B5EF4-FFF2-40B4-BE49-F238E27FC236}">
                <a16:creationId xmlns:a16="http://schemas.microsoft.com/office/drawing/2014/main" xmlns="" id="{99226EB0-D64E-4D94-ABEB-290407376CF7}"/>
              </a:ext>
            </a:extLst>
          </p:cNvPr>
          <p:cNvSpPr/>
          <p:nvPr/>
        </p:nvSpPr>
        <p:spPr>
          <a:xfrm>
            <a:off x="-223798" y="-66040"/>
            <a:ext cx="12415798" cy="6924040"/>
          </a:xfrm>
          <a:prstGeom prst="roundRect">
            <a:avLst>
              <a:gd name="adj" fmla="val 2165"/>
            </a:avLst>
          </a:prstGeom>
          <a:solidFill>
            <a:schemeClr val="tx2">
              <a:lumMod val="50000"/>
            </a:schemeClr>
          </a:solidFill>
          <a:ln>
            <a:noFill/>
          </a:ln>
          <a:effectLst>
            <a:outerShdw blurRad="495300" dist="38100" dir="2700000" algn="tl" rotWithShape="0">
              <a:prstClr val="black">
                <a:alpha val="6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45" name="Rectangle: Rounded Corners 3"/>
          <p:cNvSpPr/>
          <p:nvPr/>
        </p:nvSpPr>
        <p:spPr>
          <a:xfrm>
            <a:off x="671047" y="2577533"/>
            <a:ext cx="1291286" cy="781050"/>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Main Features</a:t>
            </a:r>
            <a:endParaRPr kumimoji="0" lang="pl-PL" sz="18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46" name="Diamond 45"/>
          <p:cNvSpPr/>
          <p:nvPr/>
        </p:nvSpPr>
        <p:spPr>
          <a:xfrm>
            <a:off x="3121454" y="1572260"/>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FAQs</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47" name="TextBox 46"/>
          <p:cNvSpPr txBox="1"/>
          <p:nvPr/>
        </p:nvSpPr>
        <p:spPr>
          <a:xfrm>
            <a:off x="4116816" y="3240855"/>
            <a:ext cx="56694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rPr>
              <a:t>No</a:t>
            </a:r>
          </a:p>
        </p:txBody>
      </p:sp>
      <p:cxnSp>
        <p:nvCxnSpPr>
          <p:cNvPr id="48" name="Straight Arrow Connector 47"/>
          <p:cNvCxnSpPr>
            <a:cxnSpLocks/>
            <a:endCxn id="46" idx="1"/>
          </p:cNvCxnSpPr>
          <p:nvPr/>
        </p:nvCxnSpPr>
        <p:spPr>
          <a:xfrm flipV="1">
            <a:off x="2002486" y="2124710"/>
            <a:ext cx="1118968" cy="843348"/>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9" name="Diamond 48"/>
          <p:cNvSpPr/>
          <p:nvPr/>
        </p:nvSpPr>
        <p:spPr>
          <a:xfrm>
            <a:off x="3120510" y="3108960"/>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smtClean="0">
                <a:solidFill>
                  <a:prstClr val="black"/>
                </a:solidFill>
                <a:latin typeface="Arial" panose="020B0604020202020204" pitchFamily="34" charset="0"/>
                <a:ea typeface="Open Sans" panose="020B0606030504020204" pitchFamily="34" charset="0"/>
                <a:cs typeface="Arial" panose="020B0604020202020204" pitchFamily="34" charset="0"/>
              </a:rPr>
              <a:t>Transaction</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History</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50" name="TextBox 49"/>
          <p:cNvSpPr txBox="1"/>
          <p:nvPr/>
        </p:nvSpPr>
        <p:spPr>
          <a:xfrm>
            <a:off x="4116816" y="5117733"/>
            <a:ext cx="566944" cy="338554"/>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rPr>
              <a:t>Yes</a:t>
            </a:r>
          </a:p>
        </p:txBody>
      </p:sp>
      <p:sp>
        <p:nvSpPr>
          <p:cNvPr id="51" name="Rectangle: Rounded Corners 43"/>
          <p:cNvSpPr/>
          <p:nvPr/>
        </p:nvSpPr>
        <p:spPr>
          <a:xfrm>
            <a:off x="3267556" y="6038301"/>
            <a:ext cx="1800122" cy="658409"/>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smtClean="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rPr>
              <a:t>Log Off</a:t>
            </a:r>
            <a:endPar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52" name="Straight Arrow Connector 51"/>
          <p:cNvCxnSpPr>
            <a:cxnSpLocks/>
            <a:stCxn id="49" idx="3"/>
            <a:endCxn id="53" idx="1"/>
          </p:cNvCxnSpPr>
          <p:nvPr/>
        </p:nvCxnSpPr>
        <p:spPr>
          <a:xfrm>
            <a:off x="5251399" y="3661410"/>
            <a:ext cx="1291204" cy="238758"/>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48"/>
          <p:cNvSpPr/>
          <p:nvPr/>
        </p:nvSpPr>
        <p:spPr>
          <a:xfrm>
            <a:off x="6542603" y="3281408"/>
            <a:ext cx="1547297" cy="1237519"/>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MS Cosmo DB</a:t>
            </a:r>
            <a:r>
              <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rPr>
              <a:t/>
            </a:r>
            <a:br>
              <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rPr>
            </a:b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(NoSQL)</a:t>
            </a:r>
          </a:p>
        </p:txBody>
      </p:sp>
      <p:cxnSp>
        <p:nvCxnSpPr>
          <p:cNvPr id="54" name="Straight Arrow Connector 53"/>
          <p:cNvCxnSpPr>
            <a:cxnSpLocks/>
            <a:stCxn id="72" idx="3"/>
            <a:endCxn id="55" idx="1"/>
          </p:cNvCxnSpPr>
          <p:nvPr/>
        </p:nvCxnSpPr>
        <p:spPr>
          <a:xfrm flipV="1">
            <a:off x="8073011" y="3579409"/>
            <a:ext cx="1920358" cy="1778752"/>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5" name="Rectangle: Rounded Corners 58"/>
          <p:cNvSpPr/>
          <p:nvPr/>
        </p:nvSpPr>
        <p:spPr>
          <a:xfrm>
            <a:off x="9993369" y="2960649"/>
            <a:ext cx="1512831" cy="1237519"/>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4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Automatically get’s updated to COSMO DB </a:t>
            </a:r>
            <a:endParaRPr lang="en-US" sz="14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sp>
        <p:nvSpPr>
          <p:cNvPr id="56" name="Rectangle: Rounded Corners 62"/>
          <p:cNvSpPr/>
          <p:nvPr/>
        </p:nvSpPr>
        <p:spPr>
          <a:xfrm>
            <a:off x="6363337" y="1826214"/>
            <a:ext cx="1709675" cy="980303"/>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1" fontAlgn="auto" latinLnBrk="0" hangingPunct="1">
              <a:lnSpc>
                <a:spcPct val="100000"/>
              </a:lnSpc>
              <a:spcBef>
                <a:spcPts val="0"/>
              </a:spcBef>
              <a:spcAft>
                <a:spcPts val="0"/>
              </a:spcAft>
              <a:buClrTx/>
              <a:buSzTx/>
              <a:tabLst/>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MS Language Studio </a:t>
            </a:r>
            <a:r>
              <a:rPr lang="en-US" sz="1600" b="1" dirty="0" err="1" smtClean="0">
                <a:solidFill>
                  <a:prstClr val="white"/>
                </a:solidFill>
                <a:latin typeface="Arial" panose="020B0604020202020204" pitchFamily="34" charset="0"/>
                <a:ea typeface="Open Sans" panose="020B0606030504020204" pitchFamily="34" charset="0"/>
                <a:cs typeface="Arial" panose="020B0604020202020204" pitchFamily="34" charset="0"/>
              </a:rPr>
              <a:t>QnA</a:t>
            </a: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 </a:t>
            </a:r>
          </a:p>
        </p:txBody>
      </p:sp>
      <p:cxnSp>
        <p:nvCxnSpPr>
          <p:cNvPr id="57" name="Straight Arrow Connector 56"/>
          <p:cNvCxnSpPr>
            <a:cxnSpLocks/>
          </p:cNvCxnSpPr>
          <p:nvPr/>
        </p:nvCxnSpPr>
        <p:spPr>
          <a:xfrm>
            <a:off x="5265043" y="2124710"/>
            <a:ext cx="1098294" cy="24982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8" name="Diamond 57"/>
          <p:cNvSpPr/>
          <p:nvPr/>
        </p:nvSpPr>
        <p:spPr>
          <a:xfrm>
            <a:off x="3114211" y="194715"/>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Speech to text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smtClean="0">
                <a:solidFill>
                  <a:prstClr val="black"/>
                </a:solidFill>
                <a:latin typeface="Arial" panose="020B0604020202020204" pitchFamily="34" charset="0"/>
                <a:ea typeface="Open Sans" panose="020B0606030504020204" pitchFamily="34" charset="0"/>
                <a:cs typeface="Arial" panose="020B0604020202020204" pitchFamily="34" charset="0"/>
              </a:rPr>
              <a:t>(vice versa)</a:t>
            </a:r>
            <a:endPar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59" name="Diamond 58"/>
          <p:cNvSpPr/>
          <p:nvPr/>
        </p:nvSpPr>
        <p:spPr>
          <a:xfrm>
            <a:off x="3134154" y="4620260"/>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Bill</a:t>
            </a:r>
            <a:r>
              <a:rPr kumimoji="0" lang="en-US" sz="1200" b="1" i="0" u="none" strike="noStrike" kern="1200" cap="none" spc="0" normalizeH="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 Reminders</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60" name="Straight Arrow Connector 59"/>
          <p:cNvCxnSpPr>
            <a:cxnSpLocks/>
            <a:stCxn id="45" idx="3"/>
            <a:endCxn id="59" idx="1"/>
          </p:cNvCxnSpPr>
          <p:nvPr/>
        </p:nvCxnSpPr>
        <p:spPr>
          <a:xfrm>
            <a:off x="1962333" y="2968058"/>
            <a:ext cx="1171821" cy="2204652"/>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cxnSpLocks/>
          </p:cNvCxnSpPr>
          <p:nvPr/>
        </p:nvCxnSpPr>
        <p:spPr>
          <a:xfrm>
            <a:off x="2002486" y="2968058"/>
            <a:ext cx="1111725" cy="702276"/>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cxnSpLocks/>
            <a:stCxn id="45" idx="3"/>
            <a:endCxn id="58" idx="1"/>
          </p:cNvCxnSpPr>
          <p:nvPr/>
        </p:nvCxnSpPr>
        <p:spPr>
          <a:xfrm flipV="1">
            <a:off x="1962333" y="747165"/>
            <a:ext cx="1151878" cy="222089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cxnSpLocks/>
          </p:cNvCxnSpPr>
          <p:nvPr/>
        </p:nvCxnSpPr>
        <p:spPr>
          <a:xfrm>
            <a:off x="1316690" y="6367504"/>
            <a:ext cx="1950866" cy="0"/>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cxnSpLocks/>
            <a:endCxn id="45" idx="2"/>
          </p:cNvCxnSpPr>
          <p:nvPr/>
        </p:nvCxnSpPr>
        <p:spPr>
          <a:xfrm flipV="1">
            <a:off x="1316690" y="3358583"/>
            <a:ext cx="0" cy="3008922"/>
          </a:xfrm>
          <a:prstGeom prst="line">
            <a:avLst/>
          </a:prstGeom>
          <a:ln w="28575" cap="rnd">
            <a:solidFill>
              <a:srgbClr val="EF8354"/>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a:cxnSpLocks/>
            <a:stCxn id="58" idx="3"/>
          </p:cNvCxnSpPr>
          <p:nvPr/>
        </p:nvCxnSpPr>
        <p:spPr>
          <a:xfrm>
            <a:off x="5245100" y="747165"/>
            <a:ext cx="1118239" cy="2483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66" name="Rectangle: Rounded Corners 3"/>
          <p:cNvSpPr/>
          <p:nvPr/>
        </p:nvSpPr>
        <p:spPr>
          <a:xfrm rot="16200000">
            <a:off x="-478916" y="2634166"/>
            <a:ext cx="1291286" cy="781050"/>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Initialize</a:t>
            </a:r>
            <a:endParaRPr kumimoji="0" lang="pl-PL" sz="18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67" name="Straight Connector 66"/>
          <p:cNvCxnSpPr>
            <a:cxnSpLocks/>
            <a:stCxn id="66" idx="3"/>
          </p:cNvCxnSpPr>
          <p:nvPr/>
        </p:nvCxnSpPr>
        <p:spPr>
          <a:xfrm flipV="1">
            <a:off x="166727" y="1353185"/>
            <a:ext cx="0" cy="1025863"/>
          </a:xfrm>
          <a:prstGeom prst="line">
            <a:avLst/>
          </a:prstGeom>
          <a:ln w="28575" cap="rnd">
            <a:solidFill>
              <a:srgbClr val="EF8354"/>
            </a:solidFill>
            <a:prstDash val="sysDot"/>
          </a:ln>
        </p:spPr>
        <p:style>
          <a:lnRef idx="1">
            <a:schemeClr val="accent1"/>
          </a:lnRef>
          <a:fillRef idx="0">
            <a:schemeClr val="accent1"/>
          </a:fillRef>
          <a:effectRef idx="0">
            <a:schemeClr val="accent1"/>
          </a:effectRef>
          <a:fontRef idx="minor">
            <a:schemeClr val="tx1"/>
          </a:fontRef>
        </p:style>
      </p:cxnSp>
      <p:sp>
        <p:nvSpPr>
          <p:cNvPr id="68" name="Rectangle: Rounded Corners 43"/>
          <p:cNvSpPr/>
          <p:nvPr/>
        </p:nvSpPr>
        <p:spPr>
          <a:xfrm>
            <a:off x="-109498" y="633311"/>
            <a:ext cx="1800122" cy="658409"/>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OTP Sent + Verified</a:t>
            </a:r>
            <a:endPar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69" name="Straight Arrow Connector 68"/>
          <p:cNvCxnSpPr>
            <a:cxnSpLocks/>
          </p:cNvCxnSpPr>
          <p:nvPr/>
        </p:nvCxnSpPr>
        <p:spPr>
          <a:xfrm>
            <a:off x="1316690" y="1291720"/>
            <a:ext cx="0" cy="1252089"/>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cxnSpLocks/>
            <a:stCxn id="66" idx="3"/>
          </p:cNvCxnSpPr>
          <p:nvPr/>
        </p:nvCxnSpPr>
        <p:spPr>
          <a:xfrm flipV="1">
            <a:off x="166727" y="1353185"/>
            <a:ext cx="0" cy="102586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71" name="Rectangle: Rounded Corners 58"/>
          <p:cNvSpPr/>
          <p:nvPr/>
        </p:nvSpPr>
        <p:spPr>
          <a:xfrm>
            <a:off x="6401439" y="141412"/>
            <a:ext cx="1378705" cy="1237519"/>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4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MS Speech Resource </a:t>
            </a:r>
            <a:endParaRPr lang="en-US" sz="14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sp>
        <p:nvSpPr>
          <p:cNvPr id="72" name="Rectangle: Rounded Corners 62"/>
          <p:cNvSpPr/>
          <p:nvPr/>
        </p:nvSpPr>
        <p:spPr>
          <a:xfrm>
            <a:off x="6363336" y="4868009"/>
            <a:ext cx="1709675" cy="980303"/>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MS Power Automate</a:t>
            </a:r>
            <a:endPar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cxnSp>
        <p:nvCxnSpPr>
          <p:cNvPr id="73" name="Straight Arrow Connector 72"/>
          <p:cNvCxnSpPr>
            <a:cxnSpLocks/>
          </p:cNvCxnSpPr>
          <p:nvPr/>
        </p:nvCxnSpPr>
        <p:spPr>
          <a:xfrm>
            <a:off x="5112178" y="5166505"/>
            <a:ext cx="1251158" cy="24982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cxnSpLocks/>
            <a:stCxn id="53" idx="3"/>
          </p:cNvCxnSpPr>
          <p:nvPr/>
        </p:nvCxnSpPr>
        <p:spPr>
          <a:xfrm flipV="1">
            <a:off x="8089900" y="3579410"/>
            <a:ext cx="1903469" cy="320758"/>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cxnSpLocks/>
            <a:stCxn id="56" idx="3"/>
          </p:cNvCxnSpPr>
          <p:nvPr/>
        </p:nvCxnSpPr>
        <p:spPr>
          <a:xfrm>
            <a:off x="8073012" y="2316366"/>
            <a:ext cx="1920357" cy="126304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cxnSpLocks/>
            <a:endCxn id="46" idx="0"/>
          </p:cNvCxnSpPr>
          <p:nvPr/>
        </p:nvCxnSpPr>
        <p:spPr>
          <a:xfrm>
            <a:off x="4129517" y="1292860"/>
            <a:ext cx="57382" cy="279400"/>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9407893" y="-66040"/>
            <a:ext cx="2695207" cy="9263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LUIS will be used for intent recognition</a:t>
            </a:r>
            <a:endParaRPr lang="en-US"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sp>
        <p:nvSpPr>
          <p:cNvPr id="78" name="Oval 77"/>
          <p:cNvSpPr/>
          <p:nvPr/>
        </p:nvSpPr>
        <p:spPr>
          <a:xfrm>
            <a:off x="-104982" y="125204"/>
            <a:ext cx="1908382" cy="40593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p:nvSpPr>
        <p:spPr>
          <a:xfrm>
            <a:off x="-102436" y="144469"/>
            <a:ext cx="2458059" cy="646331"/>
          </a:xfrm>
          <a:prstGeom prst="rect">
            <a:avLst/>
          </a:prstGeom>
          <a:noFill/>
        </p:spPr>
        <p:txBody>
          <a:bodyPr wrap="square" rtlCol="0">
            <a:spAutoFit/>
          </a:bodyPr>
          <a:lstStyle/>
          <a:p>
            <a:pPr lvl="0"/>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Power </a:t>
            </a:r>
            <a:r>
              <a:rPr lang="en-US" b="1" dirty="0">
                <a:solidFill>
                  <a:prstClr val="white"/>
                </a:solidFill>
                <a:latin typeface="Arial" panose="020B0604020202020204" pitchFamily="34" charset="0"/>
                <a:ea typeface="Open Sans" panose="020B0606030504020204" pitchFamily="34" charset="0"/>
                <a:cs typeface="Arial" panose="020B0604020202020204" pitchFamily="34" charset="0"/>
              </a:rPr>
              <a:t>Automate</a:t>
            </a:r>
          </a:p>
          <a:p>
            <a:endParaRPr lang="en-US" dirty="0"/>
          </a:p>
        </p:txBody>
      </p:sp>
    </p:spTree>
    <p:extLst>
      <p:ext uri="{BB962C8B-B14F-4D97-AF65-F5344CB8AC3E}">
        <p14:creationId xmlns:p14="http://schemas.microsoft.com/office/powerpoint/2010/main" val="1297918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r="100000" b="100000"/>
            </a:path>
            <a:tileRect l="-100000" t="-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35047" y="25400"/>
            <a:ext cx="12192000" cy="68580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ttps://coolors.co/export/png/1c4db3-2971ce-4ba2e2-84ccf0-f1f1f1"/>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0" y="7152732"/>
            <a:ext cx="4020504" cy="704132"/>
          </a:xfrm>
          <a:prstGeom prst="rect">
            <a:avLst/>
          </a:prstGeom>
          <a:noFill/>
          <a:extLst>
            <a:ext uri="{909E8E84-426E-40DD-AFC4-6F175D3DCCD1}">
              <a14:hiddenFill xmlns:a14="http://schemas.microsoft.com/office/drawing/2010/main">
                <a:solidFill>
                  <a:srgbClr val="FFFFFF"/>
                </a:solidFill>
              </a14:hiddenFill>
            </a:ext>
          </a:extLst>
        </p:spPr>
      </p:pic>
      <p:sp>
        <p:nvSpPr>
          <p:cNvPr id="6" name="Half Frame 5"/>
          <p:cNvSpPr/>
          <p:nvPr/>
        </p:nvSpPr>
        <p:spPr>
          <a:xfrm>
            <a:off x="1321557" y="1049406"/>
            <a:ext cx="4165600" cy="4165600"/>
          </a:xfrm>
          <a:prstGeom prst="halfFrame">
            <a:avLst>
              <a:gd name="adj1" fmla="val 2693"/>
              <a:gd name="adj2" fmla="val 263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8" name="Half Frame 7"/>
          <p:cNvSpPr/>
          <p:nvPr/>
        </p:nvSpPr>
        <p:spPr>
          <a:xfrm rot="5400000">
            <a:off x="10102841" y="442364"/>
            <a:ext cx="1363173" cy="1363173"/>
          </a:xfrm>
          <a:prstGeom prst="halfFrame">
            <a:avLst>
              <a:gd name="adj1" fmla="val 9548"/>
              <a:gd name="adj2" fmla="val 921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7" name="TextBox 6"/>
          <p:cNvSpPr txBox="1"/>
          <p:nvPr/>
        </p:nvSpPr>
        <p:spPr>
          <a:xfrm>
            <a:off x="6622408" y="3115786"/>
            <a:ext cx="184731" cy="923330"/>
          </a:xfrm>
          <a:prstGeom prst="rect">
            <a:avLst/>
          </a:prstGeom>
          <a:noFill/>
        </p:spPr>
        <p:txBody>
          <a:bodyPr wrap="none" rtlCol="0">
            <a:spAutoFit/>
          </a:bodyPr>
          <a:lstStyle/>
          <a:p>
            <a:endParaRPr lang="pl-PL" sz="5400" b="1" dirty="0"/>
          </a:p>
        </p:txBody>
      </p:sp>
      <p:grpSp>
        <p:nvGrpSpPr>
          <p:cNvPr id="2" name="Group 1"/>
          <p:cNvGrpSpPr/>
          <p:nvPr/>
        </p:nvGrpSpPr>
        <p:grpSpPr>
          <a:xfrm>
            <a:off x="7575199" y="514457"/>
            <a:ext cx="3587136" cy="1446484"/>
            <a:chOff x="8869631" y="483460"/>
            <a:chExt cx="3587136" cy="1446484"/>
          </a:xfrm>
        </p:grpSpPr>
        <p:sp>
          <p:nvSpPr>
            <p:cNvPr id="12" name="TextBox 11"/>
            <p:cNvSpPr txBox="1"/>
            <p:nvPr/>
          </p:nvSpPr>
          <p:spPr>
            <a:xfrm>
              <a:off x="8869631" y="483460"/>
              <a:ext cx="3587136" cy="1107996"/>
            </a:xfrm>
            <a:prstGeom prst="rect">
              <a:avLst/>
            </a:prstGeom>
            <a:noFill/>
          </p:spPr>
          <p:txBody>
            <a:bodyPr wrap="none" rtlCol="0">
              <a:spAutoFit/>
            </a:bodyPr>
            <a:lstStyle/>
            <a:p>
              <a:r>
                <a:rPr lang="en-US" sz="6600" b="1" dirty="0" smtClean="0">
                  <a:solidFill>
                    <a:schemeClr val="tx1">
                      <a:lumMod val="50000"/>
                      <a:lumOff val="50000"/>
                    </a:schemeClr>
                  </a:solidFill>
                </a:rPr>
                <a:t>Microsoft</a:t>
              </a:r>
              <a:endParaRPr lang="pl-PL" sz="6600" b="1" dirty="0">
                <a:solidFill>
                  <a:schemeClr val="tx1">
                    <a:lumMod val="50000"/>
                    <a:lumOff val="50000"/>
                  </a:schemeClr>
                </a:solidFill>
              </a:endParaRPr>
            </a:p>
          </p:txBody>
        </p:sp>
        <p:sp>
          <p:nvSpPr>
            <p:cNvPr id="13" name="TextBox 12"/>
            <p:cNvSpPr txBox="1"/>
            <p:nvPr/>
          </p:nvSpPr>
          <p:spPr>
            <a:xfrm>
              <a:off x="9069114" y="1283613"/>
              <a:ext cx="569387" cy="646331"/>
            </a:xfrm>
            <a:prstGeom prst="rect">
              <a:avLst/>
            </a:prstGeom>
            <a:noFill/>
          </p:spPr>
          <p:txBody>
            <a:bodyPr wrap="none" rtlCol="0">
              <a:spAutoFit/>
            </a:bodyPr>
            <a:lstStyle/>
            <a:p>
              <a:r>
                <a:rPr lang="pl-PL" sz="3600" b="1" dirty="0">
                  <a:solidFill>
                    <a:srgbClr val="2971CE"/>
                  </a:solidFill>
                </a:rPr>
                <a:t>1.</a:t>
              </a:r>
            </a:p>
          </p:txBody>
        </p:sp>
        <p:sp>
          <p:nvSpPr>
            <p:cNvPr id="14" name="TextBox 13"/>
            <p:cNvSpPr txBox="1"/>
            <p:nvPr/>
          </p:nvSpPr>
          <p:spPr>
            <a:xfrm>
              <a:off x="9490570" y="1375780"/>
              <a:ext cx="2616294" cy="523220"/>
            </a:xfrm>
            <a:prstGeom prst="rect">
              <a:avLst/>
            </a:prstGeom>
            <a:noFill/>
          </p:spPr>
          <p:txBody>
            <a:bodyPr wrap="none" rtlCol="0">
              <a:spAutoFit/>
            </a:bodyPr>
            <a:lstStyle/>
            <a:p>
              <a:r>
                <a:rPr lang="en-US" sz="2800" b="1" dirty="0" err="1" smtClean="0">
                  <a:solidFill>
                    <a:schemeClr val="tx1">
                      <a:lumMod val="50000"/>
                      <a:lumOff val="50000"/>
                    </a:schemeClr>
                  </a:solidFill>
                </a:rPr>
                <a:t>Techstack</a:t>
              </a:r>
              <a:r>
                <a:rPr lang="en-US" sz="2800" b="1" dirty="0" smtClean="0">
                  <a:solidFill>
                    <a:schemeClr val="tx1">
                      <a:lumMod val="50000"/>
                      <a:lumOff val="50000"/>
                    </a:schemeClr>
                  </a:solidFill>
                </a:rPr>
                <a:t> Used?</a:t>
              </a:r>
              <a:endParaRPr lang="pl-PL" sz="2800" b="1" dirty="0">
                <a:solidFill>
                  <a:schemeClr val="tx1">
                    <a:lumMod val="50000"/>
                    <a:lumOff val="50000"/>
                  </a:schemeClr>
                </a:solidFill>
              </a:endParaRPr>
            </a:p>
          </p:txBody>
        </p:sp>
      </p:grpSp>
      <p:pic>
        <p:nvPicPr>
          <p:cNvPr id="3076" name="Picture 4" descr="https://images.unsplash.com/photo-1636743091340-af4ee8147080?ixlib=rb-1.2.1&amp;ixid=MnwxMjA3fDB8MHxzZWFyY2h8MTh8fHRlbGVncmFtfGVufDB8fDB8fA%3D%3D&amp;w=1000&amp;q=8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95116" y="-1427203"/>
            <a:ext cx="5822069" cy="3883320"/>
          </a:xfrm>
          <a:prstGeom prst="rect">
            <a:avLst/>
          </a:prstGeom>
          <a:noFill/>
          <a:extLst>
            <a:ext uri="{909E8E84-426E-40DD-AFC4-6F175D3DCCD1}">
              <a14:hiddenFill xmlns:a14="http://schemas.microsoft.com/office/drawing/2010/main">
                <a:solidFill>
                  <a:srgbClr val="FFFFFF"/>
                </a:solidFill>
              </a14:hiddenFill>
            </a:ext>
          </a:extLst>
        </p:spPr>
      </p:pic>
      <p:sp>
        <p:nvSpPr>
          <p:cNvPr id="32" name="Subtitle 2"/>
          <p:cNvSpPr txBox="1">
            <a:spLocks/>
          </p:cNvSpPr>
          <p:nvPr/>
        </p:nvSpPr>
        <p:spPr>
          <a:xfrm>
            <a:off x="6631122" y="2384337"/>
            <a:ext cx="6195878" cy="3296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Dev will be built over Microsoft Bot Builder Framework using C# language.</a:t>
            </a:r>
            <a:endParaRPr lang="en-US" sz="1800" b="1" dirty="0">
              <a:solidFill>
                <a:srgbClr val="7AC5DD"/>
              </a:solidFill>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IDE – Visual Studio 2022 (Community Version)</a:t>
            </a:r>
          </a:p>
        </p:txBody>
      </p:sp>
      <p:sp>
        <p:nvSpPr>
          <p:cNvPr id="33" name="Subtitle 2"/>
          <p:cNvSpPr txBox="1">
            <a:spLocks/>
          </p:cNvSpPr>
          <p:nvPr/>
        </p:nvSpPr>
        <p:spPr>
          <a:xfrm>
            <a:off x="6638738" y="3573783"/>
            <a:ext cx="7707178" cy="82916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Microsoft Language Studio</a:t>
            </a:r>
            <a:b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b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*LUIS</a:t>
            </a:r>
          </a:p>
          <a:p>
            <a:pPr marL="0" indent="0">
              <a:buNone/>
            </a:pPr>
            <a:r>
              <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*Speech Resource</a:t>
            </a:r>
          </a:p>
          <a:p>
            <a:pPr marL="0" indent="0">
              <a:buNone/>
            </a:pPr>
            <a:r>
              <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a:t>
            </a:r>
            <a:r>
              <a:rPr lang="en-US" sz="1800" b="1" dirty="0" err="1"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QnA</a:t>
            </a: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to answer FAQ’s</a:t>
            </a:r>
            <a:endPar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4" name="Subtitle 2"/>
          <p:cNvSpPr txBox="1">
            <a:spLocks/>
          </p:cNvSpPr>
          <p:nvPr/>
        </p:nvSpPr>
        <p:spPr>
          <a:xfrm>
            <a:off x="6631122" y="5120714"/>
            <a:ext cx="6195878" cy="32963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Hosting platform </a:t>
            </a:r>
            <a:r>
              <a:rPr lang="en-US" sz="1800" b="1" dirty="0" smtClean="0">
                <a:solidFill>
                  <a:schemeClr val="accent1"/>
                </a:solidFill>
                <a:latin typeface="Open Sans" panose="020B0606030504020204" pitchFamily="34" charset="0"/>
                <a:ea typeface="Open Sans" panose="020B0606030504020204" pitchFamily="34" charset="0"/>
                <a:cs typeface="Open Sans" panose="020B0606030504020204" pitchFamily="34" charset="0"/>
              </a:rPr>
              <a:t>Azure,</a:t>
            </a:r>
            <a:r>
              <a:rPr lang="en-US" sz="1800" b="1" dirty="0" smtClean="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 i.e. is </a:t>
            </a:r>
            <a:r>
              <a:rPr lang="en-US" sz="1800"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the second-largest cloud computing platform serving millions of applications, integrations, and customers</a:t>
            </a:r>
            <a:r>
              <a:rPr lang="en-US" sz="1800" b="1" dirty="0" smtClean="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a:t>
            </a:r>
            <a:endParaRPr lang="en-US" sz="1800"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8" name="Freeform 37"/>
          <p:cNvSpPr/>
          <p:nvPr/>
        </p:nvSpPr>
        <p:spPr>
          <a:xfrm rot="5400000">
            <a:off x="6131047" y="5068222"/>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p:cNvSpPr/>
          <p:nvPr/>
        </p:nvSpPr>
        <p:spPr>
          <a:xfrm rot="5400000">
            <a:off x="6125552" y="2513217"/>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5400000">
            <a:off x="6131047" y="3677970"/>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schemeClr>
              </a:solidFill>
            </a:endParaRPr>
          </a:p>
        </p:txBody>
      </p:sp>
      <p:pic>
        <p:nvPicPr>
          <p:cNvPr id="22" name="Picture 21"/>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rot="796508">
            <a:off x="1377119" y="1085850"/>
            <a:ext cx="4241800" cy="4241800"/>
          </a:xfrm>
          <a:prstGeom prst="rect">
            <a:avLst/>
          </a:prstGeom>
        </p:spPr>
      </p:pic>
      <p:pic>
        <p:nvPicPr>
          <p:cNvPr id="1028" name="Picture 4" descr="The /azure/store Robot | Transloadit"/>
          <p:cNvPicPr>
            <a:picLocks noChangeAspect="1" noChangeArrowheads="1"/>
          </p:cNvPicPr>
          <p:nvPr/>
        </p:nvPicPr>
        <p:blipFill rotWithShape="1">
          <a:blip r:embed="rId5">
            <a:extLst>
              <a:ext uri="{28A0092B-C50C-407E-A947-70E740481C1C}">
                <a14:useLocalDpi xmlns:a14="http://schemas.microsoft.com/office/drawing/2010/main" val="0"/>
              </a:ext>
            </a:extLst>
          </a:blip>
          <a:srcRect l="-521" t="1576" r="169" b="-38"/>
          <a:stretch/>
        </p:blipFill>
        <p:spPr bwMode="auto">
          <a:xfrm rot="774966">
            <a:off x="1349444" y="1088083"/>
            <a:ext cx="4264193" cy="4183893"/>
          </a:xfrm>
          <a:prstGeom prst="rect">
            <a:avLst/>
          </a:prstGeom>
          <a:noFill/>
          <a:extLst>
            <a:ext uri="{909E8E84-426E-40DD-AFC4-6F175D3DCCD1}">
              <a14:hiddenFill xmlns:a14="http://schemas.microsoft.com/office/drawing/2010/main">
                <a:solidFill>
                  <a:srgbClr val="FFFFFF"/>
                </a:solidFill>
              </a14:hiddenFill>
            </a:ext>
          </a:extLst>
        </p:spPr>
      </p:pic>
      <p:sp>
        <p:nvSpPr>
          <p:cNvPr id="23" name="Half Frame 22"/>
          <p:cNvSpPr/>
          <p:nvPr/>
        </p:nvSpPr>
        <p:spPr>
          <a:xfrm>
            <a:off x="1321557" y="1123951"/>
            <a:ext cx="4165600" cy="4165600"/>
          </a:xfrm>
          <a:prstGeom prst="halfFrame">
            <a:avLst>
              <a:gd name="adj1" fmla="val 2693"/>
              <a:gd name="adj2" fmla="val 263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5" name="Rectangle 4"/>
          <p:cNvSpPr/>
          <p:nvPr/>
        </p:nvSpPr>
        <p:spPr>
          <a:xfrm>
            <a:off x="1377119" y="1092200"/>
            <a:ext cx="4241800" cy="4533900"/>
          </a:xfrm>
          <a:prstGeom prst="rect">
            <a:avLst/>
          </a:prstGeom>
          <a:solidFill>
            <a:srgbClr val="84CCF0">
              <a:alpha val="23000"/>
            </a:srgbClr>
          </a:solidFill>
          <a:ln w="114300">
            <a:solidFill>
              <a:srgbClr val="4BA2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Nexa Light" panose="02000000000000000000" pitchFamily="50" charset="0"/>
            </a:endParaRPr>
          </a:p>
        </p:txBody>
      </p:sp>
      <p:pic>
        <p:nvPicPr>
          <p:cNvPr id="1029"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60524" y="455064"/>
            <a:ext cx="2272811" cy="587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5400000">
            <a:off x="4751336" y="1809223"/>
            <a:ext cx="2272811" cy="416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rot="5400000">
            <a:off x="-23106" y="4134898"/>
            <a:ext cx="2272811" cy="416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3341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500"/>
                                        <p:tgtEl>
                                          <p:spTgt spid="4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left)">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left)">
                                      <p:cBhvr>
                                        <p:cTn id="2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8" grpId="0" animBg="1"/>
      <p:bldP spid="39" grpId="0" animBg="1"/>
      <p:bldP spid="4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txBox="1"/>
          <p:nvPr/>
        </p:nvSpPr>
        <p:spPr>
          <a:xfrm>
            <a:off x="1631581" y="968907"/>
            <a:ext cx="8931568" cy="1015663"/>
          </a:xfrm>
          <a:prstGeom prst="rect">
            <a:avLst/>
          </a:prstGeom>
          <a:noFill/>
        </p:spPr>
        <p:txBody>
          <a:bodyPr wrap="square" rtlCol="0">
            <a:spAutoFit/>
          </a:bodyPr>
          <a:lstStyle/>
          <a:p>
            <a:r>
              <a:rPr lang="pl-PL" sz="60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YOU HELD THROUGH !</a:t>
            </a:r>
            <a:endParaRPr lang="en-US" sz="60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6" name="Object left"/>
          <p:cNvSpPr/>
          <p:nvPr/>
        </p:nvSpPr>
        <p:spPr>
          <a:xfrm>
            <a:off x="1500952" y="1084034"/>
            <a:ext cx="82550" cy="1726172"/>
          </a:xfrm>
          <a:prstGeom prst="rect">
            <a:avLst/>
          </a:prstGeom>
          <a:solidFill>
            <a:srgbClr val="C6C4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bject right"/>
          <p:cNvSpPr/>
          <p:nvPr/>
        </p:nvSpPr>
        <p:spPr>
          <a:xfrm>
            <a:off x="10329786" y="1084034"/>
            <a:ext cx="82550" cy="1726172"/>
          </a:xfrm>
          <a:prstGeom prst="rect">
            <a:avLst/>
          </a:prstGeom>
          <a:solidFill>
            <a:srgbClr val="C6C4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Chuck" descr="http://i730.photobucket.com/albums/ww310/matt_054/ChuckApproves.gif"/>
          <p:cNvPicPr>
            <a:picLocks noChangeAspect="1" noChangeArrowheads="1" noCrop="1"/>
          </p:cNvPicPr>
          <p:nvPr/>
        </p:nvPicPr>
        <p:blipFill>
          <a:blip r:embed="rId2">
            <a:extLst>
              <a:ext uri="{28A0092B-C50C-407E-A947-70E740481C1C}">
                <a14:useLocalDpi xmlns:a14="http://schemas.microsoft.com/office/drawing/2010/main"/>
              </a:ext>
            </a:extLst>
          </a:blip>
          <a:srcRect/>
          <a:stretch>
            <a:fillRect/>
          </a:stretch>
        </p:blipFill>
        <p:spPr bwMode="auto">
          <a:xfrm>
            <a:off x="3635179" y="2219986"/>
            <a:ext cx="4924372" cy="3193844"/>
          </a:xfrm>
          <a:prstGeom prst="rect">
            <a:avLst/>
          </a:prstGeom>
          <a:noFill/>
          <a:extLst>
            <a:ext uri="{909E8E84-426E-40DD-AFC4-6F175D3DCCD1}">
              <a14:hiddenFill xmlns:a14="http://schemas.microsoft.com/office/drawing/2010/main">
                <a:solidFill>
                  <a:srgbClr val="FFFFFF"/>
                </a:solidFill>
              </a14:hiddenFill>
            </a:ext>
          </a:extLst>
        </p:spPr>
      </p:pic>
      <p:sp>
        <p:nvSpPr>
          <p:cNvPr id="9" name="Thank You!"/>
          <p:cNvSpPr txBox="1"/>
          <p:nvPr/>
        </p:nvSpPr>
        <p:spPr>
          <a:xfrm>
            <a:off x="3038237" y="2339988"/>
            <a:ext cx="6115526" cy="1107996"/>
          </a:xfrm>
          <a:prstGeom prst="rect">
            <a:avLst/>
          </a:prstGeom>
          <a:noFill/>
        </p:spPr>
        <p:txBody>
          <a:bodyPr wrap="square" rtlCol="0">
            <a:spAutoFit/>
          </a:bodyPr>
          <a:lstStyle/>
          <a:p>
            <a:pPr algn="ctr"/>
            <a:r>
              <a:rPr lang="pl-PL" sz="66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Thank you!</a:t>
            </a:r>
            <a:endParaRPr lang="en-US" sz="66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0" name="Name"/>
          <p:cNvSpPr txBox="1"/>
          <p:nvPr/>
        </p:nvSpPr>
        <p:spPr>
          <a:xfrm>
            <a:off x="8860744" y="5912316"/>
            <a:ext cx="3200627" cy="523220"/>
          </a:xfrm>
          <a:prstGeom prst="rect">
            <a:avLst/>
          </a:prstGeom>
          <a:noFill/>
        </p:spPr>
        <p:txBody>
          <a:bodyPr wrap="square" rtlCol="0">
            <a:spAutoFit/>
          </a:bodyPr>
          <a:lstStyle/>
          <a:p>
            <a:r>
              <a:rPr lang="en-US" sz="2800" dirty="0" err="1"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Mayank</a:t>
            </a:r>
            <a:r>
              <a:rPr lang="en-US" sz="2800" dirty="0"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 Gupta</a:t>
            </a:r>
            <a:endParaRPr lang="en-US" sz="2800" dirty="0">
              <a:solidFill>
                <a:schemeClr val="accent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Prepared by:"/>
          <p:cNvSpPr txBox="1"/>
          <p:nvPr/>
        </p:nvSpPr>
        <p:spPr>
          <a:xfrm>
            <a:off x="8860744" y="5641936"/>
            <a:ext cx="3200627" cy="338554"/>
          </a:xfrm>
          <a:prstGeom prst="rect">
            <a:avLst/>
          </a:prstGeom>
          <a:noFill/>
        </p:spPr>
        <p:txBody>
          <a:bodyPr wrap="square" rtlCol="0">
            <a:spAutoFit/>
          </a:bodyPr>
          <a:lstStyle/>
          <a:p>
            <a:r>
              <a:rPr lang="pl-PL" sz="1600"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Prepared by:</a:t>
            </a:r>
            <a:endParaRPr lang="en-US" sz="1600"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7904465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par>
                          <p:cTn id="15" fill="hold">
                            <p:stCondLst>
                              <p:cond delay="1000"/>
                            </p:stCondLst>
                            <p:childTnLst>
                              <p:par>
                                <p:cTn id="16" presetID="10" presetClass="entr" presetSubtype="0" fill="hold" nodeType="afterEffect">
                                  <p:stCondLst>
                                    <p:cond delay="500"/>
                                  </p:stCondLst>
                                  <p:childTnLst>
                                    <p:set>
                                      <p:cBhvr>
                                        <p:cTn id="17" dur="1" fill="hold">
                                          <p:stCondLst>
                                            <p:cond delay="0"/>
                                          </p:stCondLst>
                                        </p:cTn>
                                        <p:tgtEl>
                                          <p:spTgt spid="2050"/>
                                        </p:tgtEl>
                                        <p:attrNameLst>
                                          <p:attrName>style.visibility</p:attrName>
                                        </p:attrNameLst>
                                      </p:cBhvr>
                                      <p:to>
                                        <p:strVal val="visible"/>
                                      </p:to>
                                    </p:set>
                                    <p:animEffect transition="in" filter="fade">
                                      <p:cBhvr>
                                        <p:cTn id="18" dur="1000"/>
                                        <p:tgtEl>
                                          <p:spTgt spid="2050"/>
                                        </p:tgtEl>
                                      </p:cBhvr>
                                    </p:animEffect>
                                  </p:childTnLst>
                                </p:cTn>
                              </p:par>
                            </p:childTnLst>
                          </p:cTn>
                        </p:par>
                        <p:par>
                          <p:cTn id="19" fill="hold">
                            <p:stCondLst>
                              <p:cond delay="2500"/>
                            </p:stCondLst>
                            <p:childTnLst>
                              <p:par>
                                <p:cTn id="20" presetID="10" presetClass="exit" presetSubtype="0" fill="hold" grpId="1" nodeType="afterEffect">
                                  <p:stCondLst>
                                    <p:cond delay="350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xit" presetSubtype="0" fill="hold" grpId="1" nodeType="withEffect">
                                  <p:stCondLst>
                                    <p:cond delay="3500"/>
                                  </p:stCondLst>
                                  <p:childTnLst>
                                    <p:animEffect transition="out" filter="fade">
                                      <p:cBhvr>
                                        <p:cTn id="24" dur="500"/>
                                        <p:tgtEl>
                                          <p:spTgt spid="6"/>
                                        </p:tgtEl>
                                      </p:cBhvr>
                                    </p:animEffect>
                                    <p:set>
                                      <p:cBhvr>
                                        <p:cTn id="25" dur="1" fill="hold">
                                          <p:stCondLst>
                                            <p:cond delay="499"/>
                                          </p:stCondLst>
                                        </p:cTn>
                                        <p:tgtEl>
                                          <p:spTgt spid="6"/>
                                        </p:tgtEl>
                                        <p:attrNameLst>
                                          <p:attrName>style.visibility</p:attrName>
                                        </p:attrNameLst>
                                      </p:cBhvr>
                                      <p:to>
                                        <p:strVal val="hidden"/>
                                      </p:to>
                                    </p:set>
                                  </p:childTnLst>
                                </p:cTn>
                              </p:par>
                              <p:par>
                                <p:cTn id="26" presetID="10" presetClass="exit" presetSubtype="0" fill="hold" grpId="1" nodeType="withEffect">
                                  <p:stCondLst>
                                    <p:cond delay="3500"/>
                                  </p:stCondLst>
                                  <p:childTnLst>
                                    <p:animEffect transition="out" filter="fade">
                                      <p:cBhvr>
                                        <p:cTn id="27" dur="500"/>
                                        <p:tgtEl>
                                          <p:spTgt spid="7"/>
                                        </p:tgtEl>
                                      </p:cBhvr>
                                    </p:animEffect>
                                    <p:set>
                                      <p:cBhvr>
                                        <p:cTn id="28" dur="1" fill="hold">
                                          <p:stCondLst>
                                            <p:cond delay="499"/>
                                          </p:stCondLst>
                                        </p:cTn>
                                        <p:tgtEl>
                                          <p:spTgt spid="7"/>
                                        </p:tgtEl>
                                        <p:attrNameLst>
                                          <p:attrName>style.visibility</p:attrName>
                                        </p:attrNameLst>
                                      </p:cBhvr>
                                      <p:to>
                                        <p:strVal val="hidden"/>
                                      </p:to>
                                    </p:set>
                                  </p:childTnLst>
                                </p:cTn>
                              </p:par>
                              <p:par>
                                <p:cTn id="29" presetID="10" presetClass="exit" presetSubtype="0" fill="hold" nodeType="withEffect">
                                  <p:stCondLst>
                                    <p:cond delay="3500"/>
                                  </p:stCondLst>
                                  <p:childTnLst>
                                    <p:animEffect transition="out" filter="fade">
                                      <p:cBhvr>
                                        <p:cTn id="30" dur="500"/>
                                        <p:tgtEl>
                                          <p:spTgt spid="2050"/>
                                        </p:tgtEl>
                                      </p:cBhvr>
                                    </p:animEffect>
                                    <p:set>
                                      <p:cBhvr>
                                        <p:cTn id="31" dur="1" fill="hold">
                                          <p:stCondLst>
                                            <p:cond delay="499"/>
                                          </p:stCondLst>
                                        </p:cTn>
                                        <p:tgtEl>
                                          <p:spTgt spid="2050"/>
                                        </p:tgtEl>
                                        <p:attrNameLst>
                                          <p:attrName>style.visibility</p:attrName>
                                        </p:attrNameLst>
                                      </p:cBhvr>
                                      <p:to>
                                        <p:strVal val="hidden"/>
                                      </p:to>
                                    </p:set>
                                  </p:childTnLst>
                                </p:cTn>
                              </p:par>
                            </p:childTnLst>
                          </p:cTn>
                        </p:par>
                        <p:par>
                          <p:cTn id="32" fill="hold">
                            <p:stCondLst>
                              <p:cond delay="6500"/>
                            </p:stCondLst>
                            <p:childTnLst>
                              <p:par>
                                <p:cTn id="33" presetID="10" presetClass="entr" presetSubtype="0" fill="hold" grpId="0" nodeType="afterEffect">
                                  <p:stCondLst>
                                    <p:cond delay="50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7500"/>
                            </p:stCondLst>
                            <p:childTnLst>
                              <p:par>
                                <p:cTn id="37" presetID="18" presetClass="entr" presetSubtype="12"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strips(downLeft)">
                                      <p:cBhvr>
                                        <p:cTn id="39" dur="500"/>
                                        <p:tgtEl>
                                          <p:spTgt spid="13"/>
                                        </p:tgtEl>
                                      </p:cBhvr>
                                    </p:animEffect>
                                  </p:childTnLst>
                                </p:cTn>
                              </p:par>
                            </p:childTnLst>
                          </p:cTn>
                        </p:par>
                        <p:par>
                          <p:cTn id="40" fill="hold">
                            <p:stCondLst>
                              <p:cond delay="8000"/>
                            </p:stCondLst>
                            <p:childTnLst>
                              <p:par>
                                <p:cTn id="41" presetID="18" presetClass="entr" presetSubtype="12" fill="hold" grpId="0"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strips(downLeft)">
                                      <p:cBhvr>
                                        <p:cTn id="4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animBg="1"/>
      <p:bldP spid="6" grpId="1" animBg="1"/>
      <p:bldP spid="7" grpId="0" animBg="1"/>
      <p:bldP spid="7" grpId="1" animBg="1"/>
      <p:bldP spid="9" grpId="0"/>
      <p:bldP spid="10"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25701" y="1029332"/>
            <a:ext cx="6097532" cy="971659"/>
          </a:xfrm>
          <a:noFill/>
        </p:spPr>
        <p:txBody>
          <a:bodyPr>
            <a:normAutofit fontScale="90000"/>
          </a:bodyPr>
          <a:lstStyle/>
          <a:p>
            <a:r>
              <a:rPr lang="en-US" b="1" dirty="0" smtClean="0">
                <a:latin typeface="Open Sans" panose="020B0606030504020204" pitchFamily="34" charset="0"/>
                <a:ea typeface="Open Sans" panose="020B0606030504020204" pitchFamily="34" charset="0"/>
                <a:cs typeface="Open Sans" panose="020B0606030504020204" pitchFamily="34" charset="0"/>
              </a:rPr>
              <a:t>INTRODUCTION</a:t>
            </a:r>
            <a:endParaRPr lang="pl-PL" b="1" dirty="0">
              <a:latin typeface="Open Sans" panose="020B0606030504020204" pitchFamily="34" charset="0"/>
              <a:ea typeface="Open Sans" panose="020B0606030504020204" pitchFamily="34" charset="0"/>
              <a:cs typeface="Open Sans" panose="020B0606030504020204" pitchFamily="34" charset="0"/>
            </a:endParaRPr>
          </a:p>
        </p:txBody>
      </p:sp>
      <p:sp>
        <p:nvSpPr>
          <p:cNvPr id="6" name="Oval 5"/>
          <p:cNvSpPr/>
          <p:nvPr/>
        </p:nvSpPr>
        <p:spPr>
          <a:xfrm>
            <a:off x="11509829" y="6270172"/>
            <a:ext cx="406399" cy="406399"/>
          </a:xfrm>
          <a:prstGeom prst="ellipse">
            <a:avLst/>
          </a:prstGeom>
          <a:solidFill>
            <a:srgbClr val="80A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 name="Oval 6"/>
          <p:cNvSpPr/>
          <p:nvPr/>
        </p:nvSpPr>
        <p:spPr>
          <a:xfrm>
            <a:off x="274936" y="6270171"/>
            <a:ext cx="406399" cy="406399"/>
          </a:xfrm>
          <a:prstGeom prst="ellipse">
            <a:avLst/>
          </a:prstGeom>
          <a:solidFill>
            <a:srgbClr val="80A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latin typeface="PT Sans" panose="020B0503020203020204" pitchFamily="34" charset="-18"/>
                <a:ea typeface="PT Sans" panose="020B0503020203020204" pitchFamily="34" charset="-18"/>
              </a:rPr>
              <a:t>7</a:t>
            </a:r>
          </a:p>
        </p:txBody>
      </p:sp>
      <p:sp>
        <p:nvSpPr>
          <p:cNvPr id="8" name="Oval 7"/>
          <p:cNvSpPr/>
          <p:nvPr/>
        </p:nvSpPr>
        <p:spPr>
          <a:xfrm>
            <a:off x="5751782" y="195875"/>
            <a:ext cx="1019063" cy="101906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 name="Oval 9"/>
          <p:cNvSpPr/>
          <p:nvPr/>
        </p:nvSpPr>
        <p:spPr>
          <a:xfrm>
            <a:off x="315453" y="501768"/>
            <a:ext cx="365882" cy="36588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 name="Oval 10"/>
          <p:cNvSpPr/>
          <p:nvPr/>
        </p:nvSpPr>
        <p:spPr>
          <a:xfrm>
            <a:off x="659753" y="6050315"/>
            <a:ext cx="194655" cy="19465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 name="Oval 13"/>
          <p:cNvSpPr/>
          <p:nvPr/>
        </p:nvSpPr>
        <p:spPr>
          <a:xfrm>
            <a:off x="8925741" y="2055828"/>
            <a:ext cx="356849" cy="35684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15" name="Oval 14"/>
          <p:cNvSpPr/>
          <p:nvPr/>
        </p:nvSpPr>
        <p:spPr>
          <a:xfrm>
            <a:off x="9329601" y="1972008"/>
            <a:ext cx="233477" cy="23347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 name="Subtitle 2"/>
          <p:cNvSpPr txBox="1">
            <a:spLocks/>
          </p:cNvSpPr>
          <p:nvPr/>
        </p:nvSpPr>
        <p:spPr>
          <a:xfrm>
            <a:off x="6521188" y="2591303"/>
            <a:ext cx="4937840" cy="408526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10000"/>
              </a:lnSpc>
            </a:pPr>
            <a:r>
              <a:rPr lang="en-US" sz="1400" dirty="0"/>
              <a:t>Banking customers often have to go through a </a:t>
            </a:r>
            <a:r>
              <a:rPr lang="en-US" sz="1400" dirty="0">
                <a:solidFill>
                  <a:srgbClr val="FF0000"/>
                </a:solidFill>
              </a:rPr>
              <a:t>lengthy menu of financial products</a:t>
            </a:r>
            <a:r>
              <a:rPr lang="en-US" sz="1400" dirty="0"/>
              <a:t> to identify the best suitable option. Besides, they have to put up with a </a:t>
            </a:r>
            <a:r>
              <a:rPr lang="en-US" sz="1400" dirty="0">
                <a:solidFill>
                  <a:srgbClr val="FF0000"/>
                </a:solidFill>
              </a:rPr>
              <a:t>long wait in support calls </a:t>
            </a:r>
            <a:r>
              <a:rPr lang="en-US" sz="1400" dirty="0"/>
              <a:t>before their queries, such as account information and balance inquiries, are answered. </a:t>
            </a:r>
            <a:r>
              <a:rPr lang="en-US" sz="1400" dirty="0" smtClean="0">
                <a:solidFill>
                  <a:schemeClr val="accent1"/>
                </a:solidFill>
              </a:rPr>
              <a:t>Virtual banking assists </a:t>
            </a:r>
            <a:r>
              <a:rPr lang="en-US" sz="1400" dirty="0" smtClean="0"/>
              <a:t>can </a:t>
            </a:r>
            <a:r>
              <a:rPr lang="en-US" sz="1400" dirty="0"/>
              <a:t>provide personalized banking assistance to </a:t>
            </a:r>
            <a:r>
              <a:rPr lang="en-US" sz="1400" dirty="0" smtClean="0"/>
              <a:t>customers </a:t>
            </a:r>
            <a:r>
              <a:rPr lang="en-US" sz="1400" dirty="0"/>
              <a:t>round the </a:t>
            </a:r>
            <a:r>
              <a:rPr lang="en-US" sz="1400" dirty="0" smtClean="0"/>
              <a:t>clock in the banking and financial sector. </a:t>
            </a:r>
            <a:endParaRPr lang="en-US" sz="1400" dirty="0"/>
          </a:p>
          <a:p>
            <a:pPr algn="just">
              <a:lnSpc>
                <a:spcPct val="110000"/>
              </a:lnSpc>
            </a:pPr>
            <a:r>
              <a:rPr lang="en-US" sz="1400" dirty="0" smtClean="0"/>
              <a:t>Bots </a:t>
            </a:r>
            <a:r>
              <a:rPr lang="en-US" sz="1400" dirty="0"/>
              <a:t>have the ability to handle customer requests and queries like an expert and send out alert and notification to ensure stronger engagement.</a:t>
            </a:r>
          </a:p>
          <a:p>
            <a:pPr algn="just">
              <a:lnSpc>
                <a:spcPct val="110000"/>
              </a:lnSpc>
            </a:pPr>
            <a:r>
              <a:rPr lang="en-US" sz="1400" dirty="0"/>
              <a:t>P</a:t>
            </a:r>
            <a:r>
              <a:rPr lang="en-US" sz="1400" dirty="0" smtClean="0"/>
              <a:t>rocesses </a:t>
            </a:r>
            <a:r>
              <a:rPr lang="en-US" sz="1400" dirty="0"/>
              <a:t>like new customer acquisition, financial recommendations, customer behavior analysis, fraud detection are better achieved using </a:t>
            </a:r>
            <a:r>
              <a:rPr lang="en-US" sz="1400" dirty="0" err="1"/>
              <a:t>chatbots</a:t>
            </a:r>
            <a:r>
              <a:rPr lang="en-US" sz="1400" dirty="0"/>
              <a:t> and machine learning capabilities.  For enhanced decision-making capabilities, bots are imbibed with the best of conversation user experience (CUX) capabilities coupled with data ingestion models.</a:t>
            </a:r>
          </a:p>
          <a:p>
            <a:pPr algn="just">
              <a:lnSpc>
                <a:spcPct val="110000"/>
              </a:lnSpc>
            </a:pPr>
            <a:endParaRPr lang="en-US" sz="1200" dirty="0"/>
          </a:p>
        </p:txBody>
      </p: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01140" y="1243813"/>
            <a:ext cx="4761905" cy="4761905"/>
          </a:xfrm>
          <a:prstGeom prst="rect">
            <a:avLst/>
          </a:prstGeom>
        </p:spPr>
      </p:pic>
      <p:pic>
        <p:nvPicPr>
          <p:cNvPr id="13" name="Picture 2" descr="https://www.comm100.com/wp-content/uploads/2019/09/image/png/15_FS_Bot_UseCases_Promo_Hero_475x475.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7080" y="1516415"/>
            <a:ext cx="4533900" cy="4533900"/>
          </a:xfrm>
          <a:prstGeom prst="rect">
            <a:avLst/>
          </a:prstGeom>
          <a:noFill/>
          <a:extLst>
            <a:ext uri="{909E8E84-426E-40DD-AFC4-6F175D3DCCD1}">
              <a14:hiddenFill xmlns:a14="http://schemas.microsoft.com/office/drawing/2010/main">
                <a:solidFill>
                  <a:srgbClr val="FFFFFF"/>
                </a:solidFill>
              </a14:hiddenFill>
            </a:ext>
          </a:extLst>
        </p:spPr>
      </p:pic>
      <p:sp>
        <p:nvSpPr>
          <p:cNvPr id="21" name="Freeform 20"/>
          <p:cNvSpPr/>
          <p:nvPr/>
        </p:nvSpPr>
        <p:spPr>
          <a:xfrm rot="5400000">
            <a:off x="5870812" y="5548115"/>
            <a:ext cx="311214" cy="374024"/>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2" name="Freeform 21"/>
          <p:cNvSpPr/>
          <p:nvPr/>
        </p:nvSpPr>
        <p:spPr>
          <a:xfrm rot="5400000">
            <a:off x="5856048" y="3299286"/>
            <a:ext cx="311218" cy="374024"/>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3" name="Freeform 22"/>
          <p:cNvSpPr/>
          <p:nvPr/>
        </p:nvSpPr>
        <p:spPr>
          <a:xfrm rot="5400000">
            <a:off x="5868037" y="4402930"/>
            <a:ext cx="311214" cy="374024"/>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1">
                  <a:lumMod val="75000"/>
                </a:schemeClr>
              </a:solidFill>
            </a:endParaRPr>
          </a:p>
        </p:txBody>
      </p:sp>
    </p:spTree>
    <p:extLst>
      <p:ext uri="{BB962C8B-B14F-4D97-AF65-F5344CB8AC3E}">
        <p14:creationId xmlns:p14="http://schemas.microsoft.com/office/powerpoint/2010/main" val="864947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2622" y="356420"/>
            <a:ext cx="6097532" cy="971659"/>
          </a:xfrm>
          <a:noFill/>
        </p:spPr>
        <p:txBody>
          <a:bodyPr>
            <a:normAutofit fontScale="90000"/>
          </a:bodyPr>
          <a:lstStyle/>
          <a:p>
            <a:r>
              <a:rPr lang="en-US" b="1" dirty="0" smtClean="0">
                <a:latin typeface="Open Sans" panose="020B0606030504020204" pitchFamily="34" charset="0"/>
                <a:ea typeface="Open Sans" panose="020B0606030504020204" pitchFamily="34" charset="0"/>
                <a:cs typeface="Open Sans" panose="020B0606030504020204" pitchFamily="34" charset="0"/>
              </a:rPr>
              <a:t> DEV </a:t>
            </a:r>
            <a:r>
              <a:rPr lang="en-US" sz="3100" b="1" dirty="0" smtClean="0">
                <a:latin typeface="Open Sans" panose="020B0606030504020204" pitchFamily="34" charset="0"/>
                <a:ea typeface="Open Sans" panose="020B0606030504020204" pitchFamily="34" charset="0"/>
                <a:cs typeface="Open Sans" panose="020B0606030504020204" pitchFamily="34" charset="0"/>
              </a:rPr>
              <a:t>BANKING ASSISTANT</a:t>
            </a:r>
            <a:endParaRPr lang="pl-PL" b="1"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Title 1"/>
          <p:cNvSpPr txBox="1">
            <a:spLocks/>
          </p:cNvSpPr>
          <p:nvPr/>
        </p:nvSpPr>
        <p:spPr>
          <a:xfrm>
            <a:off x="7459434" y="282919"/>
            <a:ext cx="3995966" cy="444954"/>
          </a:xfrm>
          <a:prstGeom prst="rect">
            <a:avLst/>
          </a:prstGeom>
          <a:no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FROM ‘SUFFICIENCY’ TO ‘EFFICIENCY’</a:t>
            </a:r>
            <a:endParaRPr lang="pl-PL" sz="1600" b="1"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Oval 5"/>
          <p:cNvSpPr/>
          <p:nvPr/>
        </p:nvSpPr>
        <p:spPr>
          <a:xfrm>
            <a:off x="11509829" y="6270172"/>
            <a:ext cx="406399" cy="406399"/>
          </a:xfrm>
          <a:prstGeom prst="ellipse">
            <a:avLst/>
          </a:prstGeom>
          <a:solidFill>
            <a:srgbClr val="80A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 name="Oval 6"/>
          <p:cNvSpPr/>
          <p:nvPr/>
        </p:nvSpPr>
        <p:spPr>
          <a:xfrm>
            <a:off x="274936" y="6270171"/>
            <a:ext cx="406399" cy="406399"/>
          </a:xfrm>
          <a:prstGeom prst="ellipse">
            <a:avLst/>
          </a:prstGeom>
          <a:solidFill>
            <a:srgbClr val="80A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latin typeface="PT Sans" panose="020B0503020203020204" pitchFamily="34" charset="-18"/>
                <a:ea typeface="PT Sans" panose="020B0503020203020204" pitchFamily="34" charset="-18"/>
              </a:rPr>
              <a:t>7</a:t>
            </a:r>
          </a:p>
        </p:txBody>
      </p:sp>
      <p:sp>
        <p:nvSpPr>
          <p:cNvPr id="8" name="Oval 7"/>
          <p:cNvSpPr/>
          <p:nvPr/>
        </p:nvSpPr>
        <p:spPr>
          <a:xfrm>
            <a:off x="6214857" y="224750"/>
            <a:ext cx="1019063" cy="101906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 name="Oval 9"/>
          <p:cNvSpPr/>
          <p:nvPr/>
        </p:nvSpPr>
        <p:spPr>
          <a:xfrm>
            <a:off x="315453" y="362068"/>
            <a:ext cx="365882" cy="36588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 name="Oval 10"/>
          <p:cNvSpPr/>
          <p:nvPr/>
        </p:nvSpPr>
        <p:spPr>
          <a:xfrm>
            <a:off x="822287" y="6254041"/>
            <a:ext cx="194655" cy="19465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 name="Oval 13"/>
          <p:cNvSpPr/>
          <p:nvPr/>
        </p:nvSpPr>
        <p:spPr>
          <a:xfrm>
            <a:off x="8925741" y="2055828"/>
            <a:ext cx="356849" cy="35684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15" name="Oval 14"/>
          <p:cNvSpPr/>
          <p:nvPr/>
        </p:nvSpPr>
        <p:spPr>
          <a:xfrm>
            <a:off x="9329601" y="1972008"/>
            <a:ext cx="233477" cy="23347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 name="Subtitle 2"/>
          <p:cNvSpPr txBox="1">
            <a:spLocks/>
          </p:cNvSpPr>
          <p:nvPr/>
        </p:nvSpPr>
        <p:spPr>
          <a:xfrm>
            <a:off x="315452" y="1384301"/>
            <a:ext cx="11156275" cy="48350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10000"/>
              </a:lnSpc>
            </a:pPr>
            <a:r>
              <a:rPr lang="en-US" sz="1400" cap="small" dirty="0">
                <a:solidFill>
                  <a:schemeClr val="tx1">
                    <a:lumMod val="50000"/>
                    <a:lumOff val="50000"/>
                  </a:schemeClr>
                </a:solidFill>
                <a:latin typeface="Open Sans" pitchFamily="34" charset="0"/>
                <a:ea typeface="Open Sans" pitchFamily="34" charset="0"/>
                <a:cs typeface="Open Sans" pitchFamily="34" charset="0"/>
              </a:rPr>
              <a:t>The virtual financial assistant Dev is designed to help customers more easily manage their money. Within the interactive interface, Dev converse to answer FAQs, provide reward and account balances, spending summaries, refund confirmations and credit scores. He can also identify duplicate charges and send bill reminders</a:t>
            </a:r>
            <a:r>
              <a:rPr lang="en-US" sz="1400" cap="small" dirty="0" smtClean="0">
                <a:solidFill>
                  <a:schemeClr val="tx1">
                    <a:lumMod val="50000"/>
                    <a:lumOff val="50000"/>
                  </a:schemeClr>
                </a:solidFill>
                <a:latin typeface="Open Sans" pitchFamily="34" charset="0"/>
                <a:ea typeface="Open Sans" pitchFamily="34" charset="0"/>
                <a:cs typeface="Open Sans" pitchFamily="34" charset="0"/>
              </a:rPr>
              <a:t>.</a:t>
            </a:r>
          </a:p>
          <a:p>
            <a:pPr algn="just">
              <a:lnSpc>
                <a:spcPct val="110000"/>
              </a:lnSpc>
            </a:pPr>
            <a:r>
              <a:rPr lang="en-US" sz="1200" b="1" cap="small" dirty="0" smtClean="0">
                <a:solidFill>
                  <a:schemeClr val="tx1">
                    <a:lumMod val="50000"/>
                    <a:lumOff val="50000"/>
                  </a:schemeClr>
                </a:solidFill>
                <a:latin typeface="Open Sans" pitchFamily="34" charset="0"/>
                <a:ea typeface="Open Sans" pitchFamily="34" charset="0"/>
                <a:cs typeface="Open Sans" pitchFamily="34" charset="0"/>
              </a:rPr>
              <a:t>Dev will be designed for the customers to :</a:t>
            </a:r>
            <a:endParaRPr lang="en-US" sz="1200" b="1"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0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*More </a:t>
            </a:r>
            <a:r>
              <a:rPr lang="en-US" sz="1200" cap="small" dirty="0">
                <a:solidFill>
                  <a:schemeClr val="tx1">
                    <a:lumMod val="50000"/>
                    <a:lumOff val="50000"/>
                  </a:schemeClr>
                </a:solidFill>
                <a:latin typeface="Open Sans" pitchFamily="34" charset="0"/>
                <a:ea typeface="Open Sans" pitchFamily="34" charset="0"/>
                <a:cs typeface="Open Sans" pitchFamily="34" charset="0"/>
              </a:rPr>
              <a:t>easily manage their money.</a:t>
            </a:r>
          </a:p>
          <a:p>
            <a:pPr algn="just">
              <a:lnSpc>
                <a:spcPct val="10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*Check </a:t>
            </a:r>
            <a:r>
              <a:rPr lang="en-US" sz="1200" cap="small" dirty="0">
                <a:solidFill>
                  <a:schemeClr val="tx1">
                    <a:lumMod val="50000"/>
                    <a:lumOff val="50000"/>
                  </a:schemeClr>
                </a:solidFill>
                <a:latin typeface="Open Sans" pitchFamily="34" charset="0"/>
                <a:ea typeface="Open Sans" pitchFamily="34" charset="0"/>
                <a:cs typeface="Open Sans" pitchFamily="34" charset="0"/>
              </a:rPr>
              <a:t>on a loan status.</a:t>
            </a:r>
          </a:p>
          <a:p>
            <a:pPr algn="just">
              <a:lnSpc>
                <a:spcPct val="10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*Facilitating </a:t>
            </a:r>
            <a:r>
              <a:rPr lang="en-US" sz="1200" cap="small" dirty="0">
                <a:solidFill>
                  <a:schemeClr val="tx1">
                    <a:lumMod val="50000"/>
                    <a:lumOff val="50000"/>
                  </a:schemeClr>
                </a:solidFill>
                <a:latin typeface="Open Sans" pitchFamily="34" charset="0"/>
                <a:ea typeface="Open Sans" pitchFamily="34" charset="0"/>
                <a:cs typeface="Open Sans" pitchFamily="34" charset="0"/>
              </a:rPr>
              <a:t>payments with mail alert.</a:t>
            </a:r>
          </a:p>
          <a:p>
            <a:pPr algn="just">
              <a:lnSpc>
                <a:spcPct val="10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*Getting </a:t>
            </a:r>
            <a:r>
              <a:rPr lang="en-US" sz="1200" cap="small" dirty="0">
                <a:solidFill>
                  <a:schemeClr val="tx1">
                    <a:lumMod val="50000"/>
                    <a:lumOff val="50000"/>
                  </a:schemeClr>
                </a:solidFill>
                <a:latin typeface="Open Sans" pitchFamily="34" charset="0"/>
                <a:ea typeface="Open Sans" pitchFamily="34" charset="0"/>
                <a:cs typeface="Open Sans" pitchFamily="34" charset="0"/>
              </a:rPr>
              <a:t>instant answers to FAQs</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a:t>
            </a: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b="1" cap="small" dirty="0">
                <a:solidFill>
                  <a:schemeClr val="tx1">
                    <a:lumMod val="50000"/>
                    <a:lumOff val="50000"/>
                  </a:schemeClr>
                </a:solidFill>
                <a:latin typeface="Open Sans" pitchFamily="34" charset="0"/>
                <a:ea typeface="Open Sans" pitchFamily="34" charset="0"/>
                <a:cs typeface="Open Sans" pitchFamily="34" charset="0"/>
              </a:rPr>
              <a:t>Key Features of the Product :</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t>
            </a:r>
            <a:r>
              <a:rPr lang="en-US" sz="1200" cap="small" dirty="0">
                <a:solidFill>
                  <a:schemeClr val="tx1">
                    <a:lumMod val="50000"/>
                    <a:lumOff val="50000"/>
                  </a:schemeClr>
                </a:solidFill>
                <a:latin typeface="Open Sans" pitchFamily="34" charset="0"/>
                <a:ea typeface="Open Sans" pitchFamily="34" charset="0"/>
                <a:cs typeface="Open Sans" pitchFamily="34" charset="0"/>
              </a:rPr>
              <a:t>Instant Response with automatic time-to-time pop-ups (alerts).</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*Proactively </a:t>
            </a:r>
            <a:r>
              <a:rPr lang="en-US" sz="1200" cap="small" dirty="0">
                <a:solidFill>
                  <a:schemeClr val="tx1">
                    <a:lumMod val="50000"/>
                    <a:lumOff val="50000"/>
                  </a:schemeClr>
                </a:solidFill>
                <a:latin typeface="Open Sans" pitchFamily="34" charset="0"/>
                <a:ea typeface="Open Sans" pitchFamily="34" charset="0"/>
                <a:cs typeface="Open Sans" pitchFamily="34" charset="0"/>
              </a:rPr>
              <a:t>reaches out if a bill is higher than normal and send bill reminders.</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a:t>
            </a:r>
            <a:r>
              <a:rPr lang="en-US" sz="1200" cap="small" dirty="0">
                <a:solidFill>
                  <a:schemeClr val="tx1">
                    <a:lumMod val="50000"/>
                    <a:lumOff val="50000"/>
                  </a:schemeClr>
                </a:solidFill>
                <a:latin typeface="Open Sans" pitchFamily="34" charset="0"/>
                <a:ea typeface="Open Sans" pitchFamily="34" charset="0"/>
                <a:cs typeface="Open Sans" pitchFamily="34" charset="0"/>
              </a:rPr>
              <a:t>*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Identifies </a:t>
            </a:r>
            <a:r>
              <a:rPr lang="en-US" sz="1200" cap="small" dirty="0">
                <a:solidFill>
                  <a:schemeClr val="tx1">
                    <a:lumMod val="50000"/>
                    <a:lumOff val="50000"/>
                  </a:schemeClr>
                </a:solidFill>
                <a:latin typeface="Open Sans" pitchFamily="34" charset="0"/>
                <a:ea typeface="Open Sans" pitchFamily="34" charset="0"/>
                <a:cs typeface="Open Sans" pitchFamily="34" charset="0"/>
              </a:rPr>
              <a:t>duplicate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charges, </a:t>
            </a:r>
            <a:r>
              <a:rPr lang="en-US" sz="1200" cap="small" dirty="0">
                <a:solidFill>
                  <a:schemeClr val="tx1">
                    <a:lumMod val="50000"/>
                    <a:lumOff val="50000"/>
                  </a:schemeClr>
                </a:solidFill>
                <a:latin typeface="Open Sans" pitchFamily="34" charset="0"/>
                <a:ea typeface="Open Sans" pitchFamily="34" charset="0"/>
                <a:cs typeface="Open Sans" pitchFamily="34" charset="0"/>
              </a:rPr>
              <a:t>Suspects fraud and sends mail alert</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a:t>
            </a: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cap="small" dirty="0">
                <a:solidFill>
                  <a:schemeClr val="tx1">
                    <a:lumMod val="50000"/>
                    <a:lumOff val="50000"/>
                  </a:schemeClr>
                </a:solidFill>
                <a:latin typeface="Open Sans" pitchFamily="34" charset="0"/>
                <a:ea typeface="Open Sans" pitchFamily="34" charset="0"/>
                <a:cs typeface="Open Sans" pitchFamily="34" charset="0"/>
              </a:rPr>
              <a:t>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*Provides </a:t>
            </a:r>
            <a:r>
              <a:rPr lang="en-US" sz="1200" cap="small" dirty="0">
                <a:solidFill>
                  <a:schemeClr val="tx1">
                    <a:lumMod val="50000"/>
                    <a:lumOff val="50000"/>
                  </a:schemeClr>
                </a:solidFill>
                <a:latin typeface="Open Sans" pitchFamily="34" charset="0"/>
                <a:ea typeface="Open Sans" pitchFamily="34" charset="0"/>
                <a:cs typeface="Open Sans" pitchFamily="34" charset="0"/>
              </a:rPr>
              <a:t>reward and account balances, spending summaries, refund confirmations and credit scores</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--&gt; </a:t>
            </a:r>
            <a:r>
              <a:rPr lang="en-US" sz="1200" b="1" cap="small" dirty="0" err="1" smtClean="0">
                <a:solidFill>
                  <a:schemeClr val="tx1">
                    <a:lumMod val="50000"/>
                    <a:lumOff val="50000"/>
                  </a:schemeClr>
                </a:solidFill>
                <a:latin typeface="Open Sans" pitchFamily="34" charset="0"/>
                <a:ea typeface="Open Sans" pitchFamily="34" charset="0"/>
                <a:cs typeface="Open Sans" pitchFamily="34" charset="0"/>
              </a:rPr>
              <a:t>Chatbots</a:t>
            </a:r>
            <a:r>
              <a:rPr lang="en-US" sz="1200" b="1" cap="small" dirty="0" smtClean="0">
                <a:solidFill>
                  <a:schemeClr val="tx1">
                    <a:lumMod val="50000"/>
                    <a:lumOff val="50000"/>
                  </a:schemeClr>
                </a:solidFill>
                <a:latin typeface="Open Sans" pitchFamily="34" charset="0"/>
                <a:ea typeface="Open Sans" pitchFamily="34" charset="0"/>
                <a:cs typeface="Open Sans" pitchFamily="34" charset="0"/>
              </a:rPr>
              <a:t> engage the employees over messaging platforms by asking relevant questions to contextualize the responses and automate over 40% of the processes.</a:t>
            </a:r>
            <a:endParaRPr lang="en-US" sz="1200" b="1" cap="small" dirty="0">
              <a:solidFill>
                <a:schemeClr val="tx1">
                  <a:lumMod val="50000"/>
                  <a:lumOff val="50000"/>
                </a:schemeClr>
              </a:solidFill>
              <a:latin typeface="Open Sans" pitchFamily="34" charset="0"/>
              <a:ea typeface="Open Sans" pitchFamily="34" charset="0"/>
              <a:cs typeface="Open Sans" pitchFamily="34" charset="0"/>
            </a:endParaRPr>
          </a:p>
        </p:txBody>
      </p:sp>
      <p:sp>
        <p:nvSpPr>
          <p:cNvPr id="13" name="Freeform 12"/>
          <p:cNvSpPr/>
          <p:nvPr/>
        </p:nvSpPr>
        <p:spPr>
          <a:xfrm rot="5400000">
            <a:off x="782742" y="3466039"/>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6" name="Freeform 15"/>
          <p:cNvSpPr/>
          <p:nvPr/>
        </p:nvSpPr>
        <p:spPr>
          <a:xfrm rot="5400000">
            <a:off x="782742" y="2574376"/>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8" name="Freeform 17"/>
          <p:cNvSpPr/>
          <p:nvPr/>
        </p:nvSpPr>
        <p:spPr>
          <a:xfrm rot="5400000">
            <a:off x="782742" y="3003146"/>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1">
                  <a:lumMod val="75000"/>
                </a:schemeClr>
              </a:solidFill>
            </a:endParaRPr>
          </a:p>
        </p:txBody>
      </p:sp>
      <p:sp>
        <p:nvSpPr>
          <p:cNvPr id="23" name="Freeform 22"/>
          <p:cNvSpPr/>
          <p:nvPr/>
        </p:nvSpPr>
        <p:spPr>
          <a:xfrm rot="5400000">
            <a:off x="795442" y="5011029"/>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4" name="Freeform 23"/>
          <p:cNvSpPr/>
          <p:nvPr/>
        </p:nvSpPr>
        <p:spPr>
          <a:xfrm rot="5400000">
            <a:off x="795442" y="4212676"/>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5" name="Freeform 24"/>
          <p:cNvSpPr/>
          <p:nvPr/>
        </p:nvSpPr>
        <p:spPr>
          <a:xfrm rot="5400000">
            <a:off x="795442" y="4613453"/>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1">
                  <a:lumMod val="75000"/>
                </a:schemeClr>
              </a:solidFill>
            </a:endParaRPr>
          </a:p>
        </p:txBody>
      </p:sp>
    </p:spTree>
    <p:extLst>
      <p:ext uri="{BB962C8B-B14F-4D97-AF65-F5344CB8AC3E}">
        <p14:creationId xmlns:p14="http://schemas.microsoft.com/office/powerpoint/2010/main" val="851316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983780" y="844272"/>
            <a:ext cx="484513" cy="742950"/>
            <a:chOff x="1935804" y="3752850"/>
            <a:chExt cx="1371600" cy="2103203"/>
          </a:xfrm>
        </p:grpSpPr>
        <p:sp>
          <p:nvSpPr>
            <p:cNvPr id="5" name="Chord 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 name="Oval 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8" name="Group 7"/>
          <p:cNvGrpSpPr/>
          <p:nvPr/>
        </p:nvGrpSpPr>
        <p:grpSpPr>
          <a:xfrm>
            <a:off x="983780" y="5433688"/>
            <a:ext cx="484513" cy="742950"/>
            <a:chOff x="1935804" y="3752850"/>
            <a:chExt cx="1371600" cy="2103203"/>
          </a:xfrm>
        </p:grpSpPr>
        <p:sp>
          <p:nvSpPr>
            <p:cNvPr id="9" name="Chord 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 name="Oval 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 name="Group 13"/>
          <p:cNvGrpSpPr/>
          <p:nvPr/>
        </p:nvGrpSpPr>
        <p:grpSpPr>
          <a:xfrm>
            <a:off x="983780" y="3466796"/>
            <a:ext cx="484513" cy="742950"/>
            <a:chOff x="1935804" y="3752850"/>
            <a:chExt cx="1371600" cy="2103203"/>
          </a:xfrm>
          <a:solidFill>
            <a:srgbClr val="14A049"/>
          </a:solidFill>
        </p:grpSpPr>
        <p:sp>
          <p:nvSpPr>
            <p:cNvPr id="15" name="Chord 14"/>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 name="Oval 15"/>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 name="Group 16"/>
          <p:cNvGrpSpPr/>
          <p:nvPr/>
        </p:nvGrpSpPr>
        <p:grpSpPr>
          <a:xfrm>
            <a:off x="983780" y="2811165"/>
            <a:ext cx="484513" cy="742950"/>
            <a:chOff x="1935804" y="3752850"/>
            <a:chExt cx="1371600" cy="2103203"/>
          </a:xfrm>
        </p:grpSpPr>
        <p:sp>
          <p:nvSpPr>
            <p:cNvPr id="18" name="Chord 1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 name="Oval 1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 name="Group 19"/>
          <p:cNvGrpSpPr/>
          <p:nvPr/>
        </p:nvGrpSpPr>
        <p:grpSpPr>
          <a:xfrm>
            <a:off x="983780" y="2155534"/>
            <a:ext cx="484513" cy="742950"/>
            <a:chOff x="1935804" y="3752850"/>
            <a:chExt cx="1371600" cy="2103203"/>
          </a:xfrm>
        </p:grpSpPr>
        <p:sp>
          <p:nvSpPr>
            <p:cNvPr id="21" name="Chord 2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 name="Oval 2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 name="Group 22"/>
          <p:cNvGrpSpPr/>
          <p:nvPr/>
        </p:nvGrpSpPr>
        <p:grpSpPr>
          <a:xfrm>
            <a:off x="983780" y="1499903"/>
            <a:ext cx="484513" cy="742950"/>
            <a:chOff x="1935804" y="3752850"/>
            <a:chExt cx="1371600" cy="2103203"/>
          </a:xfrm>
        </p:grpSpPr>
        <p:sp>
          <p:nvSpPr>
            <p:cNvPr id="24" name="Chord 2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 name="Oval 2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 name="Group 25"/>
          <p:cNvGrpSpPr/>
          <p:nvPr/>
        </p:nvGrpSpPr>
        <p:grpSpPr>
          <a:xfrm>
            <a:off x="983780" y="4778058"/>
            <a:ext cx="484513" cy="742950"/>
            <a:chOff x="1935804" y="3752850"/>
            <a:chExt cx="1371600" cy="2103203"/>
          </a:xfrm>
        </p:grpSpPr>
        <p:sp>
          <p:nvSpPr>
            <p:cNvPr id="27" name="Chord 2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 name="Oval 2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 name="Group 28"/>
          <p:cNvGrpSpPr/>
          <p:nvPr/>
        </p:nvGrpSpPr>
        <p:grpSpPr>
          <a:xfrm>
            <a:off x="1737504" y="844272"/>
            <a:ext cx="484513" cy="742950"/>
            <a:chOff x="1935804" y="3752850"/>
            <a:chExt cx="1371600" cy="2103203"/>
          </a:xfrm>
        </p:grpSpPr>
        <p:sp>
          <p:nvSpPr>
            <p:cNvPr id="30" name="Chord 2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1" name="Oval 3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 name="Group 31"/>
          <p:cNvGrpSpPr/>
          <p:nvPr/>
        </p:nvGrpSpPr>
        <p:grpSpPr>
          <a:xfrm>
            <a:off x="1737504" y="5433688"/>
            <a:ext cx="484513" cy="742950"/>
            <a:chOff x="1935804" y="3752850"/>
            <a:chExt cx="1371600" cy="2103203"/>
          </a:xfrm>
        </p:grpSpPr>
        <p:sp>
          <p:nvSpPr>
            <p:cNvPr id="33" name="Chord 3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 name="Oval 3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 name="Group 34"/>
          <p:cNvGrpSpPr/>
          <p:nvPr/>
        </p:nvGrpSpPr>
        <p:grpSpPr>
          <a:xfrm>
            <a:off x="995521" y="4108732"/>
            <a:ext cx="484513" cy="742950"/>
            <a:chOff x="1935804" y="3752850"/>
            <a:chExt cx="1371600" cy="2103203"/>
          </a:xfrm>
          <a:solidFill>
            <a:srgbClr val="14A049"/>
          </a:solidFill>
        </p:grpSpPr>
        <p:sp>
          <p:nvSpPr>
            <p:cNvPr id="36" name="Chord 3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 name="Oval 3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8" name="Group 37"/>
          <p:cNvGrpSpPr/>
          <p:nvPr/>
        </p:nvGrpSpPr>
        <p:grpSpPr>
          <a:xfrm>
            <a:off x="1737504" y="3466796"/>
            <a:ext cx="484513" cy="742950"/>
            <a:chOff x="1935804" y="3752850"/>
            <a:chExt cx="1371600" cy="2103203"/>
          </a:xfrm>
          <a:solidFill>
            <a:srgbClr val="14A049"/>
          </a:solidFill>
        </p:grpSpPr>
        <p:sp>
          <p:nvSpPr>
            <p:cNvPr id="39" name="Chord 3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0" name="Oval 3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41" name="Group 40"/>
          <p:cNvGrpSpPr/>
          <p:nvPr/>
        </p:nvGrpSpPr>
        <p:grpSpPr>
          <a:xfrm>
            <a:off x="1737504" y="2811165"/>
            <a:ext cx="484513" cy="742950"/>
            <a:chOff x="1935804" y="3752850"/>
            <a:chExt cx="1371600" cy="2103203"/>
          </a:xfrm>
        </p:grpSpPr>
        <p:sp>
          <p:nvSpPr>
            <p:cNvPr id="42" name="Chord 4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3" name="Oval 4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44" name="Group 43"/>
          <p:cNvGrpSpPr/>
          <p:nvPr/>
        </p:nvGrpSpPr>
        <p:grpSpPr>
          <a:xfrm>
            <a:off x="1737504" y="2155534"/>
            <a:ext cx="484513" cy="742950"/>
            <a:chOff x="1935804" y="3752850"/>
            <a:chExt cx="1371600" cy="2103203"/>
          </a:xfrm>
        </p:grpSpPr>
        <p:sp>
          <p:nvSpPr>
            <p:cNvPr id="45" name="Chord 4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6" name="Oval 4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47" name="Group 46"/>
          <p:cNvGrpSpPr/>
          <p:nvPr/>
        </p:nvGrpSpPr>
        <p:grpSpPr>
          <a:xfrm>
            <a:off x="1737504" y="1499903"/>
            <a:ext cx="484513" cy="742950"/>
            <a:chOff x="1935804" y="3752850"/>
            <a:chExt cx="1371600" cy="2103203"/>
          </a:xfrm>
        </p:grpSpPr>
        <p:sp>
          <p:nvSpPr>
            <p:cNvPr id="48" name="Chord 4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9" name="Oval 4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0" name="Group 49"/>
          <p:cNvGrpSpPr/>
          <p:nvPr/>
        </p:nvGrpSpPr>
        <p:grpSpPr>
          <a:xfrm>
            <a:off x="1737504" y="4778058"/>
            <a:ext cx="484513" cy="742950"/>
            <a:chOff x="1935804" y="3752850"/>
            <a:chExt cx="1371600" cy="2103203"/>
          </a:xfrm>
        </p:grpSpPr>
        <p:sp>
          <p:nvSpPr>
            <p:cNvPr id="51" name="Chord 5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52" name="Oval 5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3" name="Group 52"/>
          <p:cNvGrpSpPr/>
          <p:nvPr/>
        </p:nvGrpSpPr>
        <p:grpSpPr>
          <a:xfrm>
            <a:off x="2445071" y="844272"/>
            <a:ext cx="484513" cy="742950"/>
            <a:chOff x="1935804" y="3752850"/>
            <a:chExt cx="1371600" cy="2103203"/>
          </a:xfrm>
        </p:grpSpPr>
        <p:sp>
          <p:nvSpPr>
            <p:cNvPr id="54" name="Chord 5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55" name="Oval 5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6" name="Group 55"/>
          <p:cNvGrpSpPr/>
          <p:nvPr/>
        </p:nvGrpSpPr>
        <p:grpSpPr>
          <a:xfrm>
            <a:off x="2445071" y="5433688"/>
            <a:ext cx="484513" cy="742950"/>
            <a:chOff x="1935804" y="3752850"/>
            <a:chExt cx="1371600" cy="2103203"/>
          </a:xfrm>
        </p:grpSpPr>
        <p:sp>
          <p:nvSpPr>
            <p:cNvPr id="57" name="Chord 5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58" name="Oval 5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9" name="Group 58"/>
          <p:cNvGrpSpPr/>
          <p:nvPr/>
        </p:nvGrpSpPr>
        <p:grpSpPr>
          <a:xfrm>
            <a:off x="2445071" y="4122427"/>
            <a:ext cx="484513" cy="742950"/>
            <a:chOff x="1935804" y="3752850"/>
            <a:chExt cx="1371600" cy="2103203"/>
          </a:xfrm>
        </p:grpSpPr>
        <p:sp>
          <p:nvSpPr>
            <p:cNvPr id="60" name="Chord 5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1" name="Oval 6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62" name="Group 61"/>
          <p:cNvGrpSpPr/>
          <p:nvPr/>
        </p:nvGrpSpPr>
        <p:grpSpPr>
          <a:xfrm>
            <a:off x="2445071" y="3466796"/>
            <a:ext cx="484513" cy="742950"/>
            <a:chOff x="1935804" y="3752850"/>
            <a:chExt cx="1371600" cy="2103203"/>
          </a:xfrm>
        </p:grpSpPr>
        <p:sp>
          <p:nvSpPr>
            <p:cNvPr id="63" name="Chord 6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4" name="Oval 6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65" name="Group 64"/>
          <p:cNvGrpSpPr/>
          <p:nvPr/>
        </p:nvGrpSpPr>
        <p:grpSpPr>
          <a:xfrm>
            <a:off x="2445071" y="2811165"/>
            <a:ext cx="484513" cy="742950"/>
            <a:chOff x="1935804" y="3752850"/>
            <a:chExt cx="1371600" cy="2103203"/>
          </a:xfrm>
        </p:grpSpPr>
        <p:sp>
          <p:nvSpPr>
            <p:cNvPr id="66" name="Chord 6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7" name="Oval 6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68" name="Group 67"/>
          <p:cNvGrpSpPr/>
          <p:nvPr/>
        </p:nvGrpSpPr>
        <p:grpSpPr>
          <a:xfrm>
            <a:off x="2445071" y="2155534"/>
            <a:ext cx="484513" cy="742950"/>
            <a:chOff x="1935804" y="3752850"/>
            <a:chExt cx="1371600" cy="2103203"/>
          </a:xfrm>
        </p:grpSpPr>
        <p:sp>
          <p:nvSpPr>
            <p:cNvPr id="69" name="Chord 6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0" name="Oval 6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71" name="Group 70"/>
          <p:cNvGrpSpPr/>
          <p:nvPr/>
        </p:nvGrpSpPr>
        <p:grpSpPr>
          <a:xfrm>
            <a:off x="2445071" y="1499903"/>
            <a:ext cx="484513" cy="742950"/>
            <a:chOff x="1935804" y="3752850"/>
            <a:chExt cx="1371600" cy="2103203"/>
          </a:xfrm>
        </p:grpSpPr>
        <p:sp>
          <p:nvSpPr>
            <p:cNvPr id="72" name="Chord 7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3" name="Oval 7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74" name="Group 73"/>
          <p:cNvGrpSpPr/>
          <p:nvPr/>
        </p:nvGrpSpPr>
        <p:grpSpPr>
          <a:xfrm>
            <a:off x="2445071" y="4778058"/>
            <a:ext cx="484513" cy="742950"/>
            <a:chOff x="1935804" y="3752850"/>
            <a:chExt cx="1371600" cy="2103203"/>
          </a:xfrm>
        </p:grpSpPr>
        <p:sp>
          <p:nvSpPr>
            <p:cNvPr id="75" name="Chord 7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6" name="Oval 7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01" name="Group 100"/>
          <p:cNvGrpSpPr/>
          <p:nvPr/>
        </p:nvGrpSpPr>
        <p:grpSpPr>
          <a:xfrm>
            <a:off x="3199385" y="844272"/>
            <a:ext cx="484513" cy="742950"/>
            <a:chOff x="1935804" y="3752850"/>
            <a:chExt cx="1371600" cy="2103203"/>
          </a:xfrm>
        </p:grpSpPr>
        <p:sp>
          <p:nvSpPr>
            <p:cNvPr id="102" name="Chord 10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3" name="Oval 10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04" name="Group 103"/>
          <p:cNvGrpSpPr/>
          <p:nvPr/>
        </p:nvGrpSpPr>
        <p:grpSpPr>
          <a:xfrm>
            <a:off x="3199385" y="5433688"/>
            <a:ext cx="484513" cy="742950"/>
            <a:chOff x="1935804" y="3752850"/>
            <a:chExt cx="1371600" cy="2103203"/>
          </a:xfrm>
        </p:grpSpPr>
        <p:sp>
          <p:nvSpPr>
            <p:cNvPr id="105" name="Chord 10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6" name="Oval 10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07" name="Group 106"/>
          <p:cNvGrpSpPr/>
          <p:nvPr/>
        </p:nvGrpSpPr>
        <p:grpSpPr>
          <a:xfrm>
            <a:off x="3199385" y="4122427"/>
            <a:ext cx="484513" cy="742950"/>
            <a:chOff x="1935804" y="3752850"/>
            <a:chExt cx="1371600" cy="2103203"/>
          </a:xfrm>
        </p:grpSpPr>
        <p:sp>
          <p:nvSpPr>
            <p:cNvPr id="108" name="Chord 10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9" name="Oval 10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0" name="Group 109"/>
          <p:cNvGrpSpPr/>
          <p:nvPr/>
        </p:nvGrpSpPr>
        <p:grpSpPr>
          <a:xfrm>
            <a:off x="3199385" y="3466796"/>
            <a:ext cx="484513" cy="742950"/>
            <a:chOff x="1935804" y="3752850"/>
            <a:chExt cx="1371600" cy="2103203"/>
          </a:xfrm>
        </p:grpSpPr>
        <p:sp>
          <p:nvSpPr>
            <p:cNvPr id="111" name="Chord 11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2" name="Oval 11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3" name="Group 112"/>
          <p:cNvGrpSpPr/>
          <p:nvPr/>
        </p:nvGrpSpPr>
        <p:grpSpPr>
          <a:xfrm>
            <a:off x="3199385" y="2811165"/>
            <a:ext cx="484513" cy="742950"/>
            <a:chOff x="1935804" y="3752850"/>
            <a:chExt cx="1371600" cy="2103203"/>
          </a:xfrm>
        </p:grpSpPr>
        <p:sp>
          <p:nvSpPr>
            <p:cNvPr id="114" name="Chord 11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5" name="Oval 11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6" name="Group 115"/>
          <p:cNvGrpSpPr/>
          <p:nvPr/>
        </p:nvGrpSpPr>
        <p:grpSpPr>
          <a:xfrm>
            <a:off x="3199385" y="2155534"/>
            <a:ext cx="484513" cy="742950"/>
            <a:chOff x="1935804" y="3752850"/>
            <a:chExt cx="1371600" cy="2103203"/>
          </a:xfrm>
        </p:grpSpPr>
        <p:sp>
          <p:nvSpPr>
            <p:cNvPr id="117" name="Chord 11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8" name="Oval 11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9" name="Group 118"/>
          <p:cNvGrpSpPr/>
          <p:nvPr/>
        </p:nvGrpSpPr>
        <p:grpSpPr>
          <a:xfrm>
            <a:off x="3199385" y="1499903"/>
            <a:ext cx="484513" cy="742950"/>
            <a:chOff x="1935804" y="3752850"/>
            <a:chExt cx="1371600" cy="2103203"/>
          </a:xfrm>
        </p:grpSpPr>
        <p:sp>
          <p:nvSpPr>
            <p:cNvPr id="120" name="Chord 11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21" name="Oval 12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22" name="Group 121"/>
          <p:cNvGrpSpPr/>
          <p:nvPr/>
        </p:nvGrpSpPr>
        <p:grpSpPr>
          <a:xfrm>
            <a:off x="3199385" y="4778058"/>
            <a:ext cx="484513" cy="742950"/>
            <a:chOff x="1935804" y="3752850"/>
            <a:chExt cx="1371600" cy="2103203"/>
          </a:xfrm>
        </p:grpSpPr>
        <p:sp>
          <p:nvSpPr>
            <p:cNvPr id="123" name="Chord 12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24" name="Oval 12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25" name="Group 124"/>
          <p:cNvGrpSpPr/>
          <p:nvPr/>
        </p:nvGrpSpPr>
        <p:grpSpPr>
          <a:xfrm>
            <a:off x="3914477" y="844272"/>
            <a:ext cx="484513" cy="742950"/>
            <a:chOff x="1935804" y="3752850"/>
            <a:chExt cx="1371600" cy="2103203"/>
          </a:xfrm>
        </p:grpSpPr>
        <p:sp>
          <p:nvSpPr>
            <p:cNvPr id="126" name="Chord 12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27" name="Oval 12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28" name="Group 127"/>
          <p:cNvGrpSpPr/>
          <p:nvPr/>
        </p:nvGrpSpPr>
        <p:grpSpPr>
          <a:xfrm>
            <a:off x="3914477" y="5433688"/>
            <a:ext cx="484513" cy="742950"/>
            <a:chOff x="1935804" y="3752850"/>
            <a:chExt cx="1371600" cy="2103203"/>
          </a:xfrm>
        </p:grpSpPr>
        <p:sp>
          <p:nvSpPr>
            <p:cNvPr id="129" name="Chord 12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0" name="Oval 12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31" name="Group 130"/>
          <p:cNvGrpSpPr/>
          <p:nvPr/>
        </p:nvGrpSpPr>
        <p:grpSpPr>
          <a:xfrm>
            <a:off x="3914477" y="4122427"/>
            <a:ext cx="484513" cy="742950"/>
            <a:chOff x="1935804" y="3752850"/>
            <a:chExt cx="1371600" cy="2103203"/>
          </a:xfrm>
        </p:grpSpPr>
        <p:sp>
          <p:nvSpPr>
            <p:cNvPr id="132" name="Chord 13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3" name="Oval 13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34" name="Group 133"/>
          <p:cNvGrpSpPr/>
          <p:nvPr/>
        </p:nvGrpSpPr>
        <p:grpSpPr>
          <a:xfrm>
            <a:off x="3905334" y="3464544"/>
            <a:ext cx="484513" cy="742950"/>
            <a:chOff x="1935804" y="3752850"/>
            <a:chExt cx="1371600" cy="2103203"/>
          </a:xfrm>
        </p:grpSpPr>
        <p:sp>
          <p:nvSpPr>
            <p:cNvPr id="135" name="Chord 13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6" name="Oval 13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37" name="Group 136"/>
          <p:cNvGrpSpPr/>
          <p:nvPr/>
        </p:nvGrpSpPr>
        <p:grpSpPr>
          <a:xfrm>
            <a:off x="3914477" y="2811165"/>
            <a:ext cx="484513" cy="742950"/>
            <a:chOff x="1935804" y="3752850"/>
            <a:chExt cx="1371600" cy="2103203"/>
          </a:xfrm>
        </p:grpSpPr>
        <p:sp>
          <p:nvSpPr>
            <p:cNvPr id="138" name="Chord 13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9" name="Oval 13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0" name="Group 139"/>
          <p:cNvGrpSpPr/>
          <p:nvPr/>
        </p:nvGrpSpPr>
        <p:grpSpPr>
          <a:xfrm>
            <a:off x="3914477" y="2155534"/>
            <a:ext cx="484513" cy="742950"/>
            <a:chOff x="1935804" y="3752850"/>
            <a:chExt cx="1371600" cy="2103203"/>
          </a:xfrm>
        </p:grpSpPr>
        <p:sp>
          <p:nvSpPr>
            <p:cNvPr id="141" name="Chord 14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2" name="Oval 14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3" name="Group 142"/>
          <p:cNvGrpSpPr/>
          <p:nvPr/>
        </p:nvGrpSpPr>
        <p:grpSpPr>
          <a:xfrm>
            <a:off x="3914477" y="1499903"/>
            <a:ext cx="484513" cy="742950"/>
            <a:chOff x="1935804" y="3752850"/>
            <a:chExt cx="1371600" cy="2103203"/>
          </a:xfrm>
        </p:grpSpPr>
        <p:sp>
          <p:nvSpPr>
            <p:cNvPr id="144" name="Chord 14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5" name="Oval 14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6" name="Group 145"/>
          <p:cNvGrpSpPr/>
          <p:nvPr/>
        </p:nvGrpSpPr>
        <p:grpSpPr>
          <a:xfrm>
            <a:off x="3914477" y="4778058"/>
            <a:ext cx="484513" cy="742950"/>
            <a:chOff x="1935804" y="3752850"/>
            <a:chExt cx="1371600" cy="2103203"/>
          </a:xfrm>
        </p:grpSpPr>
        <p:sp>
          <p:nvSpPr>
            <p:cNvPr id="147" name="Chord 14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8" name="Oval 14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9" name="Group 148"/>
          <p:cNvGrpSpPr/>
          <p:nvPr/>
        </p:nvGrpSpPr>
        <p:grpSpPr>
          <a:xfrm>
            <a:off x="4668201" y="844272"/>
            <a:ext cx="484513" cy="742950"/>
            <a:chOff x="1935804" y="3752850"/>
            <a:chExt cx="1371600" cy="2103203"/>
          </a:xfrm>
          <a:solidFill>
            <a:srgbClr val="14A049"/>
          </a:solidFill>
        </p:grpSpPr>
        <p:sp>
          <p:nvSpPr>
            <p:cNvPr id="150" name="Chord 14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1" name="Oval 15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52" name="Group 151"/>
          <p:cNvGrpSpPr/>
          <p:nvPr/>
        </p:nvGrpSpPr>
        <p:grpSpPr>
          <a:xfrm>
            <a:off x="4668201" y="5433688"/>
            <a:ext cx="484513" cy="742950"/>
            <a:chOff x="1935804" y="3752850"/>
            <a:chExt cx="1371600" cy="2103203"/>
          </a:xfrm>
        </p:grpSpPr>
        <p:sp>
          <p:nvSpPr>
            <p:cNvPr id="153" name="Chord 15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4" name="Oval 15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55" name="Group 154"/>
          <p:cNvGrpSpPr/>
          <p:nvPr/>
        </p:nvGrpSpPr>
        <p:grpSpPr>
          <a:xfrm>
            <a:off x="4668201" y="4122427"/>
            <a:ext cx="484513" cy="742950"/>
            <a:chOff x="1935804" y="3752850"/>
            <a:chExt cx="1371600" cy="2103203"/>
          </a:xfrm>
        </p:grpSpPr>
        <p:sp>
          <p:nvSpPr>
            <p:cNvPr id="156" name="Chord 15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7" name="Oval 15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58" name="Group 157"/>
          <p:cNvGrpSpPr/>
          <p:nvPr/>
        </p:nvGrpSpPr>
        <p:grpSpPr>
          <a:xfrm>
            <a:off x="4668201" y="3466796"/>
            <a:ext cx="484513" cy="742950"/>
            <a:chOff x="1935804" y="3752850"/>
            <a:chExt cx="1371600" cy="2103203"/>
          </a:xfrm>
        </p:grpSpPr>
        <p:sp>
          <p:nvSpPr>
            <p:cNvPr id="159" name="Chord 15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0" name="Oval 15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61" name="Group 160"/>
          <p:cNvGrpSpPr/>
          <p:nvPr/>
        </p:nvGrpSpPr>
        <p:grpSpPr>
          <a:xfrm>
            <a:off x="4668201" y="2811165"/>
            <a:ext cx="484513" cy="742950"/>
            <a:chOff x="1935804" y="3752850"/>
            <a:chExt cx="1371600" cy="2103203"/>
          </a:xfrm>
        </p:grpSpPr>
        <p:sp>
          <p:nvSpPr>
            <p:cNvPr id="162" name="Chord 16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3" name="Oval 16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64" name="Group 163"/>
          <p:cNvGrpSpPr/>
          <p:nvPr/>
        </p:nvGrpSpPr>
        <p:grpSpPr>
          <a:xfrm>
            <a:off x="4668201" y="2155534"/>
            <a:ext cx="484513" cy="742950"/>
            <a:chOff x="1935804" y="3752850"/>
            <a:chExt cx="1371600" cy="2103203"/>
          </a:xfrm>
        </p:grpSpPr>
        <p:sp>
          <p:nvSpPr>
            <p:cNvPr id="165" name="Chord 16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6" name="Oval 16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67" name="Group 166"/>
          <p:cNvGrpSpPr/>
          <p:nvPr/>
        </p:nvGrpSpPr>
        <p:grpSpPr>
          <a:xfrm>
            <a:off x="4668201" y="1499903"/>
            <a:ext cx="484513" cy="742950"/>
            <a:chOff x="1935804" y="3752850"/>
            <a:chExt cx="1371600" cy="2103203"/>
          </a:xfrm>
          <a:solidFill>
            <a:srgbClr val="14A049"/>
          </a:solidFill>
        </p:grpSpPr>
        <p:sp>
          <p:nvSpPr>
            <p:cNvPr id="168" name="Chord 16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9" name="Oval 16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0" name="Group 169"/>
          <p:cNvGrpSpPr/>
          <p:nvPr/>
        </p:nvGrpSpPr>
        <p:grpSpPr>
          <a:xfrm>
            <a:off x="4668201" y="4778058"/>
            <a:ext cx="484513" cy="742950"/>
            <a:chOff x="1935804" y="3752850"/>
            <a:chExt cx="1371600" cy="2103203"/>
          </a:xfrm>
        </p:grpSpPr>
        <p:sp>
          <p:nvSpPr>
            <p:cNvPr id="171" name="Chord 17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2" name="Oval 17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3" name="Group 172"/>
          <p:cNvGrpSpPr/>
          <p:nvPr/>
        </p:nvGrpSpPr>
        <p:grpSpPr>
          <a:xfrm>
            <a:off x="5375768" y="844272"/>
            <a:ext cx="484513" cy="742950"/>
            <a:chOff x="1935804" y="3752850"/>
            <a:chExt cx="1371600" cy="2103203"/>
          </a:xfrm>
          <a:solidFill>
            <a:srgbClr val="14A049"/>
          </a:solidFill>
        </p:grpSpPr>
        <p:sp>
          <p:nvSpPr>
            <p:cNvPr id="174" name="Chord 17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5" name="Oval 17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6" name="Group 175"/>
          <p:cNvGrpSpPr/>
          <p:nvPr/>
        </p:nvGrpSpPr>
        <p:grpSpPr>
          <a:xfrm>
            <a:off x="5375768" y="5433688"/>
            <a:ext cx="484513" cy="742950"/>
            <a:chOff x="1935804" y="3752850"/>
            <a:chExt cx="1371600" cy="2103203"/>
          </a:xfrm>
        </p:grpSpPr>
        <p:sp>
          <p:nvSpPr>
            <p:cNvPr id="177" name="Chord 17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8" name="Oval 17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9" name="Group 178"/>
          <p:cNvGrpSpPr/>
          <p:nvPr/>
        </p:nvGrpSpPr>
        <p:grpSpPr>
          <a:xfrm>
            <a:off x="5375768" y="4122427"/>
            <a:ext cx="484513" cy="742950"/>
            <a:chOff x="1935804" y="3752850"/>
            <a:chExt cx="1371600" cy="2103203"/>
          </a:xfrm>
        </p:grpSpPr>
        <p:sp>
          <p:nvSpPr>
            <p:cNvPr id="180" name="Chord 17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81" name="Oval 18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82" name="Group 181"/>
          <p:cNvGrpSpPr/>
          <p:nvPr/>
        </p:nvGrpSpPr>
        <p:grpSpPr>
          <a:xfrm>
            <a:off x="5375768" y="3466796"/>
            <a:ext cx="484513" cy="742950"/>
            <a:chOff x="1935804" y="3752850"/>
            <a:chExt cx="1371600" cy="2103203"/>
          </a:xfrm>
        </p:grpSpPr>
        <p:sp>
          <p:nvSpPr>
            <p:cNvPr id="183" name="Chord 18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84" name="Oval 18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85" name="Group 184"/>
          <p:cNvGrpSpPr/>
          <p:nvPr/>
        </p:nvGrpSpPr>
        <p:grpSpPr>
          <a:xfrm>
            <a:off x="5375768" y="2811165"/>
            <a:ext cx="484513" cy="742950"/>
            <a:chOff x="1935804" y="3752850"/>
            <a:chExt cx="1371600" cy="2103203"/>
          </a:xfrm>
        </p:grpSpPr>
        <p:sp>
          <p:nvSpPr>
            <p:cNvPr id="186" name="Chord 18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87" name="Oval 18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88" name="Group 187"/>
          <p:cNvGrpSpPr/>
          <p:nvPr/>
        </p:nvGrpSpPr>
        <p:grpSpPr>
          <a:xfrm>
            <a:off x="5375768" y="2155534"/>
            <a:ext cx="484513" cy="742950"/>
            <a:chOff x="1935804" y="3752850"/>
            <a:chExt cx="1371600" cy="2103203"/>
          </a:xfrm>
        </p:grpSpPr>
        <p:sp>
          <p:nvSpPr>
            <p:cNvPr id="189" name="Chord 18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0" name="Oval 18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94" name="Group 193"/>
          <p:cNvGrpSpPr/>
          <p:nvPr/>
        </p:nvGrpSpPr>
        <p:grpSpPr>
          <a:xfrm>
            <a:off x="5375768" y="4778058"/>
            <a:ext cx="484513" cy="742950"/>
            <a:chOff x="1935804" y="3752850"/>
            <a:chExt cx="1371600" cy="2103203"/>
          </a:xfrm>
        </p:grpSpPr>
        <p:sp>
          <p:nvSpPr>
            <p:cNvPr id="195" name="Chord 19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6" name="Oval 19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97" name="Group 196"/>
          <p:cNvGrpSpPr/>
          <p:nvPr/>
        </p:nvGrpSpPr>
        <p:grpSpPr>
          <a:xfrm>
            <a:off x="6130082" y="844272"/>
            <a:ext cx="484513" cy="742950"/>
            <a:chOff x="1935804" y="3752850"/>
            <a:chExt cx="1371600" cy="2103203"/>
          </a:xfrm>
          <a:solidFill>
            <a:srgbClr val="14A049"/>
          </a:solidFill>
        </p:grpSpPr>
        <p:sp>
          <p:nvSpPr>
            <p:cNvPr id="198" name="Chord 19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9" name="Oval 19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0" name="Group 199"/>
          <p:cNvGrpSpPr/>
          <p:nvPr/>
        </p:nvGrpSpPr>
        <p:grpSpPr>
          <a:xfrm>
            <a:off x="6130082" y="5433688"/>
            <a:ext cx="484513" cy="742950"/>
            <a:chOff x="1935804" y="3752850"/>
            <a:chExt cx="1371600" cy="2103203"/>
          </a:xfrm>
        </p:grpSpPr>
        <p:sp>
          <p:nvSpPr>
            <p:cNvPr id="201" name="Chord 20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02" name="Oval 20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3" name="Group 202"/>
          <p:cNvGrpSpPr/>
          <p:nvPr/>
        </p:nvGrpSpPr>
        <p:grpSpPr>
          <a:xfrm>
            <a:off x="6130082" y="4122427"/>
            <a:ext cx="484513" cy="742950"/>
            <a:chOff x="1935804" y="3752850"/>
            <a:chExt cx="1371600" cy="2103203"/>
          </a:xfrm>
        </p:grpSpPr>
        <p:sp>
          <p:nvSpPr>
            <p:cNvPr id="204" name="Chord 20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05" name="Oval 20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6" name="Group 205"/>
          <p:cNvGrpSpPr/>
          <p:nvPr/>
        </p:nvGrpSpPr>
        <p:grpSpPr>
          <a:xfrm>
            <a:off x="6130082" y="3466796"/>
            <a:ext cx="484513" cy="742950"/>
            <a:chOff x="1935804" y="3752850"/>
            <a:chExt cx="1371600" cy="2103203"/>
          </a:xfrm>
        </p:grpSpPr>
        <p:sp>
          <p:nvSpPr>
            <p:cNvPr id="207" name="Chord 20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08" name="Oval 20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9" name="Group 208"/>
          <p:cNvGrpSpPr/>
          <p:nvPr/>
        </p:nvGrpSpPr>
        <p:grpSpPr>
          <a:xfrm>
            <a:off x="6130082" y="2811165"/>
            <a:ext cx="484513" cy="742950"/>
            <a:chOff x="1935804" y="3752850"/>
            <a:chExt cx="1371600" cy="2103203"/>
          </a:xfrm>
        </p:grpSpPr>
        <p:sp>
          <p:nvSpPr>
            <p:cNvPr id="210" name="Chord 20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1" name="Oval 21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12" name="Group 211"/>
          <p:cNvGrpSpPr/>
          <p:nvPr/>
        </p:nvGrpSpPr>
        <p:grpSpPr>
          <a:xfrm>
            <a:off x="6130082" y="2155534"/>
            <a:ext cx="484513" cy="742950"/>
            <a:chOff x="1935804" y="3752850"/>
            <a:chExt cx="1371600" cy="2103203"/>
          </a:xfrm>
        </p:grpSpPr>
        <p:sp>
          <p:nvSpPr>
            <p:cNvPr id="213" name="Chord 21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4" name="Oval 21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18" name="Group 217"/>
          <p:cNvGrpSpPr/>
          <p:nvPr/>
        </p:nvGrpSpPr>
        <p:grpSpPr>
          <a:xfrm>
            <a:off x="6130082" y="4778058"/>
            <a:ext cx="484513" cy="742950"/>
            <a:chOff x="1935804" y="3752850"/>
            <a:chExt cx="1371600" cy="2103203"/>
          </a:xfrm>
        </p:grpSpPr>
        <p:sp>
          <p:nvSpPr>
            <p:cNvPr id="219" name="Chord 21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0" name="Oval 21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21" name="Group 220"/>
          <p:cNvGrpSpPr/>
          <p:nvPr/>
        </p:nvGrpSpPr>
        <p:grpSpPr>
          <a:xfrm>
            <a:off x="6856273" y="844272"/>
            <a:ext cx="484513" cy="742950"/>
            <a:chOff x="1935804" y="3752850"/>
            <a:chExt cx="1371600" cy="2103203"/>
          </a:xfrm>
          <a:solidFill>
            <a:srgbClr val="14A049"/>
          </a:solidFill>
        </p:grpSpPr>
        <p:sp>
          <p:nvSpPr>
            <p:cNvPr id="222" name="Chord 221"/>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3" name="Oval 22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24" name="Group 223"/>
          <p:cNvGrpSpPr/>
          <p:nvPr/>
        </p:nvGrpSpPr>
        <p:grpSpPr>
          <a:xfrm>
            <a:off x="6856273" y="5433688"/>
            <a:ext cx="484513" cy="742950"/>
            <a:chOff x="1935804" y="3752850"/>
            <a:chExt cx="1371600" cy="2103203"/>
          </a:xfrm>
        </p:grpSpPr>
        <p:sp>
          <p:nvSpPr>
            <p:cNvPr id="225" name="Chord 22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6" name="Oval 22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27" name="Group 226"/>
          <p:cNvGrpSpPr/>
          <p:nvPr/>
        </p:nvGrpSpPr>
        <p:grpSpPr>
          <a:xfrm>
            <a:off x="6856273" y="4122427"/>
            <a:ext cx="484513" cy="742950"/>
            <a:chOff x="1935804" y="3752850"/>
            <a:chExt cx="1371600" cy="2103203"/>
          </a:xfrm>
          <a:solidFill>
            <a:srgbClr val="3FC1FB"/>
          </a:solidFill>
        </p:grpSpPr>
        <p:sp>
          <p:nvSpPr>
            <p:cNvPr id="228" name="Chord 22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9" name="Oval 22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0" name="Group 229"/>
          <p:cNvGrpSpPr/>
          <p:nvPr/>
        </p:nvGrpSpPr>
        <p:grpSpPr>
          <a:xfrm>
            <a:off x="6856273" y="3466796"/>
            <a:ext cx="484513" cy="742950"/>
            <a:chOff x="1935804" y="3752850"/>
            <a:chExt cx="1371600" cy="2103203"/>
          </a:xfrm>
        </p:grpSpPr>
        <p:sp>
          <p:nvSpPr>
            <p:cNvPr id="231" name="Chord 23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2" name="Oval 23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3" name="Group 232"/>
          <p:cNvGrpSpPr/>
          <p:nvPr/>
        </p:nvGrpSpPr>
        <p:grpSpPr>
          <a:xfrm>
            <a:off x="6856273" y="2811165"/>
            <a:ext cx="484513" cy="742950"/>
            <a:chOff x="1935804" y="3752850"/>
            <a:chExt cx="1371600" cy="2103203"/>
          </a:xfrm>
        </p:grpSpPr>
        <p:sp>
          <p:nvSpPr>
            <p:cNvPr id="234" name="Chord 23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5" name="Oval 23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6" name="Group 235"/>
          <p:cNvGrpSpPr/>
          <p:nvPr/>
        </p:nvGrpSpPr>
        <p:grpSpPr>
          <a:xfrm>
            <a:off x="6856273" y="2155534"/>
            <a:ext cx="484513" cy="742950"/>
            <a:chOff x="1935804" y="3752850"/>
            <a:chExt cx="1371600" cy="2103203"/>
          </a:xfrm>
        </p:grpSpPr>
        <p:sp>
          <p:nvSpPr>
            <p:cNvPr id="237" name="Chord 23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8" name="Oval 23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9" name="Group 238"/>
          <p:cNvGrpSpPr/>
          <p:nvPr/>
        </p:nvGrpSpPr>
        <p:grpSpPr>
          <a:xfrm>
            <a:off x="2447706" y="4108732"/>
            <a:ext cx="484513" cy="742950"/>
            <a:chOff x="1935804" y="3752850"/>
            <a:chExt cx="1371600" cy="2103203"/>
          </a:xfrm>
          <a:solidFill>
            <a:srgbClr val="14A049"/>
          </a:solidFill>
        </p:grpSpPr>
        <p:sp>
          <p:nvSpPr>
            <p:cNvPr id="240" name="Chord 23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1" name="Oval 24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42" name="Group 241"/>
          <p:cNvGrpSpPr/>
          <p:nvPr/>
        </p:nvGrpSpPr>
        <p:grpSpPr>
          <a:xfrm>
            <a:off x="6856273" y="4778058"/>
            <a:ext cx="484513" cy="742950"/>
            <a:chOff x="1935804" y="3752850"/>
            <a:chExt cx="1371600" cy="2103203"/>
          </a:xfrm>
        </p:grpSpPr>
        <p:sp>
          <p:nvSpPr>
            <p:cNvPr id="243" name="Chord 24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4" name="Oval 24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79" name="Group 278"/>
          <p:cNvGrpSpPr/>
          <p:nvPr/>
        </p:nvGrpSpPr>
        <p:grpSpPr>
          <a:xfrm>
            <a:off x="8580877" y="818165"/>
            <a:ext cx="2921000" cy="2202165"/>
            <a:chOff x="8331200" y="809248"/>
            <a:chExt cx="2921000" cy="2202165"/>
          </a:xfrm>
        </p:grpSpPr>
        <p:sp>
          <p:nvSpPr>
            <p:cNvPr id="270" name="TextBox 269"/>
            <p:cNvSpPr txBox="1"/>
            <p:nvPr/>
          </p:nvSpPr>
          <p:spPr>
            <a:xfrm>
              <a:off x="8424423" y="2088083"/>
              <a:ext cx="2728337" cy="923330"/>
            </a:xfrm>
            <a:prstGeom prst="rect">
              <a:avLst/>
            </a:prstGeom>
            <a:noFill/>
          </p:spPr>
          <p:txBody>
            <a:bodyPr wrap="square" rtlCol="0">
              <a:spAutoFit/>
            </a:bodyPr>
            <a:lstStyle/>
            <a:p>
              <a:r>
                <a:rPr lang="en-US" dirty="0">
                  <a:latin typeface="Open Sans" panose="020B0606030504020204" pitchFamily="34" charset="0"/>
                  <a:ea typeface="Open Sans" panose="020B0606030504020204" pitchFamily="34" charset="0"/>
                  <a:cs typeface="Open Sans" panose="020B0606030504020204" pitchFamily="34" charset="0"/>
                </a:rPr>
                <a:t>68% of consumers like </a:t>
              </a:r>
              <a:r>
                <a:rPr lang="en-US" dirty="0" err="1">
                  <a:latin typeface="Open Sans" panose="020B0606030504020204" pitchFamily="34" charset="0"/>
                  <a:ea typeface="Open Sans" panose="020B0606030504020204" pitchFamily="34" charset="0"/>
                  <a:cs typeface="Open Sans" panose="020B0606030504020204" pitchFamily="34" charset="0"/>
                </a:rPr>
                <a:t>chatbots</a:t>
              </a:r>
              <a:r>
                <a:rPr lang="en-US" dirty="0">
                  <a:latin typeface="Open Sans" panose="020B0606030504020204" pitchFamily="34" charset="0"/>
                  <a:ea typeface="Open Sans" panose="020B0606030504020204" pitchFamily="34" charset="0"/>
                  <a:cs typeface="Open Sans" panose="020B0606030504020204" pitchFamily="34" charset="0"/>
                </a:rPr>
                <a:t> because they provide quick answers</a:t>
              </a:r>
            </a:p>
          </p:txBody>
        </p:sp>
        <p:sp>
          <p:nvSpPr>
            <p:cNvPr id="271" name="TextBox 270"/>
            <p:cNvSpPr txBox="1"/>
            <p:nvPr/>
          </p:nvSpPr>
          <p:spPr>
            <a:xfrm>
              <a:off x="8331200" y="809248"/>
              <a:ext cx="2921000" cy="1323439"/>
            </a:xfrm>
            <a:prstGeom prst="rect">
              <a:avLst/>
            </a:prstGeom>
            <a:noFill/>
          </p:spPr>
          <p:txBody>
            <a:bodyPr wrap="square" rtlCol="0">
              <a:spAutoFit/>
            </a:bodyPr>
            <a:lstStyle/>
            <a:p>
              <a:r>
                <a:rPr lang="en-US" sz="8000" dirty="0" smtClean="0">
                  <a:solidFill>
                    <a:srgbClr val="14A049"/>
                  </a:solidFill>
                  <a:latin typeface="Open Sans Extrabold" panose="020B0906030804020204" pitchFamily="34" charset="0"/>
                  <a:ea typeface="Open Sans Extrabold" panose="020B0906030804020204" pitchFamily="34" charset="0"/>
                  <a:cs typeface="Open Sans Extrabold" panose="020B0906030804020204" pitchFamily="34" charset="0"/>
                </a:rPr>
                <a:t>68</a:t>
              </a:r>
              <a:r>
                <a:rPr lang="pl-PL" sz="8000" dirty="0" smtClean="0">
                  <a:solidFill>
                    <a:srgbClr val="14A049"/>
                  </a:solidFill>
                  <a:latin typeface="Open Sans Extrabold" panose="020B0906030804020204" pitchFamily="34" charset="0"/>
                  <a:ea typeface="Open Sans Extrabold" panose="020B0906030804020204" pitchFamily="34" charset="0"/>
                  <a:cs typeface="Open Sans Extrabold" panose="020B0906030804020204" pitchFamily="34" charset="0"/>
                </a:rPr>
                <a:t>%</a:t>
              </a:r>
              <a:endParaRPr lang="pl-PL" sz="8000" dirty="0">
                <a:solidFill>
                  <a:srgbClr val="14A049"/>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grpSp>
        <p:nvGrpSpPr>
          <p:cNvPr id="278" name="Group 277"/>
          <p:cNvGrpSpPr/>
          <p:nvPr/>
        </p:nvGrpSpPr>
        <p:grpSpPr>
          <a:xfrm>
            <a:off x="8544938" y="3836019"/>
            <a:ext cx="3291462" cy="1834676"/>
            <a:chOff x="8496300" y="3476096"/>
            <a:chExt cx="3291462" cy="1834676"/>
          </a:xfrm>
        </p:grpSpPr>
        <p:sp>
          <p:nvSpPr>
            <p:cNvPr id="269" name="TextBox 268"/>
            <p:cNvSpPr txBox="1"/>
            <p:nvPr/>
          </p:nvSpPr>
          <p:spPr>
            <a:xfrm>
              <a:off x="8496300" y="4387442"/>
              <a:ext cx="3291462" cy="923330"/>
            </a:xfrm>
            <a:prstGeom prst="rect">
              <a:avLst/>
            </a:prstGeom>
            <a:noFill/>
          </p:spPr>
          <p:txBody>
            <a:bodyPr wrap="square" rtlCol="0">
              <a:spAutoFit/>
            </a:bodyPr>
            <a:lstStyle/>
            <a:p>
              <a:r>
                <a:rPr lang="en-US" dirty="0" err="1">
                  <a:latin typeface="Open Sans" panose="020B0606030504020204" pitchFamily="34" charset="0"/>
                  <a:ea typeface="Open Sans" panose="020B0606030504020204" pitchFamily="34" charset="0"/>
                  <a:cs typeface="Open Sans" panose="020B0606030504020204" pitchFamily="34" charset="0"/>
                </a:rPr>
                <a:t>Chatbots</a:t>
              </a:r>
              <a:r>
                <a:rPr lang="en-US" dirty="0">
                  <a:latin typeface="Open Sans" panose="020B0606030504020204" pitchFamily="34" charset="0"/>
                  <a:ea typeface="Open Sans" panose="020B0606030504020204" pitchFamily="34" charset="0"/>
                  <a:cs typeface="Open Sans" panose="020B0606030504020204" pitchFamily="34" charset="0"/>
                </a:rPr>
                <a:t> are projected to handle 75-90% of banking queries by </a:t>
              </a:r>
              <a:r>
                <a:rPr lang="en-US" dirty="0" smtClean="0">
                  <a:latin typeface="Open Sans" panose="020B0606030504020204" pitchFamily="34" charset="0"/>
                  <a:ea typeface="Open Sans" panose="020B0606030504020204" pitchFamily="34" charset="0"/>
                  <a:cs typeface="Open Sans" panose="020B0606030504020204" pitchFamily="34" charset="0"/>
                </a:rPr>
                <a:t>2022 (CNBC)</a:t>
              </a:r>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272" name="TextBox 271"/>
            <p:cNvSpPr txBox="1"/>
            <p:nvPr/>
          </p:nvSpPr>
          <p:spPr>
            <a:xfrm>
              <a:off x="8496300" y="3476096"/>
              <a:ext cx="2857500" cy="1015663"/>
            </a:xfrm>
            <a:prstGeom prst="rect">
              <a:avLst/>
            </a:prstGeom>
            <a:noFill/>
          </p:spPr>
          <p:txBody>
            <a:bodyPr wrap="square" rtlCol="0">
              <a:spAutoFit/>
            </a:bodyPr>
            <a:lstStyle/>
            <a:p>
              <a:r>
                <a:rPr lang="en-US" sz="6000" dirty="0" smtClean="0">
                  <a:solidFill>
                    <a:srgbClr val="3FC1FB"/>
                  </a:solidFill>
                  <a:latin typeface="Open Sans Extrabold" panose="020B0906030804020204" pitchFamily="34" charset="0"/>
                  <a:ea typeface="Open Sans Extrabold" panose="020B0906030804020204" pitchFamily="34" charset="0"/>
                  <a:cs typeface="Open Sans Extrabold" panose="020B0906030804020204" pitchFamily="34" charset="0"/>
                </a:rPr>
                <a:t>80%</a:t>
              </a:r>
              <a:endParaRPr lang="pl-PL" sz="6000" dirty="0">
                <a:solidFill>
                  <a:srgbClr val="3FC1FB"/>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grpSp>
        <p:nvGrpSpPr>
          <p:cNvPr id="280" name="Group 279"/>
          <p:cNvGrpSpPr/>
          <p:nvPr/>
        </p:nvGrpSpPr>
        <p:grpSpPr>
          <a:xfrm>
            <a:off x="7569354" y="1425604"/>
            <a:ext cx="816411" cy="134328"/>
            <a:chOff x="7741986" y="4316228"/>
            <a:chExt cx="816411" cy="134328"/>
          </a:xfrm>
          <a:solidFill>
            <a:srgbClr val="14A049"/>
          </a:solidFill>
        </p:grpSpPr>
        <p:cxnSp>
          <p:nvCxnSpPr>
            <p:cNvPr id="281" name="Straight Connector 280"/>
            <p:cNvCxnSpPr/>
            <p:nvPr/>
          </p:nvCxnSpPr>
          <p:spPr>
            <a:xfrm>
              <a:off x="7741986" y="4382904"/>
              <a:ext cx="754314" cy="0"/>
            </a:xfrm>
            <a:prstGeom prst="line">
              <a:avLst/>
            </a:prstGeom>
            <a:grpFill/>
            <a:ln w="28575">
              <a:solidFill>
                <a:srgbClr val="14A049"/>
              </a:solidFill>
            </a:ln>
          </p:spPr>
          <p:style>
            <a:lnRef idx="1">
              <a:schemeClr val="accent1"/>
            </a:lnRef>
            <a:fillRef idx="0">
              <a:schemeClr val="accent1"/>
            </a:fillRef>
            <a:effectRef idx="0">
              <a:schemeClr val="accent1"/>
            </a:effectRef>
            <a:fontRef idx="minor">
              <a:schemeClr val="tx1"/>
            </a:fontRef>
          </p:style>
        </p:cxnSp>
        <p:sp>
          <p:nvSpPr>
            <p:cNvPr id="282" name="Oval 281"/>
            <p:cNvSpPr/>
            <p:nvPr/>
          </p:nvSpPr>
          <p:spPr>
            <a:xfrm>
              <a:off x="8424069" y="4316228"/>
              <a:ext cx="134328" cy="1343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45" name="Group 244"/>
          <p:cNvGrpSpPr/>
          <p:nvPr/>
        </p:nvGrpSpPr>
        <p:grpSpPr>
          <a:xfrm>
            <a:off x="4668200" y="851821"/>
            <a:ext cx="484513" cy="742950"/>
            <a:chOff x="1935804" y="3752850"/>
            <a:chExt cx="1371600" cy="2103203"/>
          </a:xfrm>
          <a:solidFill>
            <a:srgbClr val="14A049"/>
          </a:solidFill>
        </p:grpSpPr>
        <p:sp>
          <p:nvSpPr>
            <p:cNvPr id="246" name="Chord 24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7" name="Oval 24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48" name="Group 247"/>
          <p:cNvGrpSpPr/>
          <p:nvPr/>
        </p:nvGrpSpPr>
        <p:grpSpPr>
          <a:xfrm>
            <a:off x="4668200" y="1507452"/>
            <a:ext cx="484513" cy="742950"/>
            <a:chOff x="1935804" y="3752850"/>
            <a:chExt cx="1371600" cy="2103203"/>
          </a:xfrm>
          <a:solidFill>
            <a:srgbClr val="14A049"/>
          </a:solidFill>
        </p:grpSpPr>
        <p:sp>
          <p:nvSpPr>
            <p:cNvPr id="249" name="Chord 24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0" name="Oval 24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51" name="Group 250"/>
          <p:cNvGrpSpPr/>
          <p:nvPr/>
        </p:nvGrpSpPr>
        <p:grpSpPr>
          <a:xfrm>
            <a:off x="5375767" y="851821"/>
            <a:ext cx="484513" cy="742950"/>
            <a:chOff x="1935804" y="3752850"/>
            <a:chExt cx="1371600" cy="2103203"/>
          </a:xfrm>
          <a:solidFill>
            <a:srgbClr val="14A049"/>
          </a:solidFill>
        </p:grpSpPr>
        <p:sp>
          <p:nvSpPr>
            <p:cNvPr id="252" name="Chord 251"/>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3" name="Oval 25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57" name="Group 256"/>
          <p:cNvGrpSpPr/>
          <p:nvPr/>
        </p:nvGrpSpPr>
        <p:grpSpPr>
          <a:xfrm>
            <a:off x="6130081" y="851821"/>
            <a:ext cx="484513" cy="742950"/>
            <a:chOff x="1935804" y="3752850"/>
            <a:chExt cx="1371600" cy="2103203"/>
          </a:xfrm>
          <a:solidFill>
            <a:srgbClr val="14A049"/>
          </a:solidFill>
        </p:grpSpPr>
        <p:sp>
          <p:nvSpPr>
            <p:cNvPr id="258" name="Chord 25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9" name="Oval 25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0" name="Group 259"/>
          <p:cNvGrpSpPr/>
          <p:nvPr/>
        </p:nvGrpSpPr>
        <p:grpSpPr>
          <a:xfrm>
            <a:off x="2445070" y="2173643"/>
            <a:ext cx="484513" cy="742950"/>
            <a:chOff x="1935804" y="3752850"/>
            <a:chExt cx="1371600" cy="2103203"/>
          </a:xfrm>
          <a:solidFill>
            <a:srgbClr val="14A049"/>
          </a:solidFill>
        </p:grpSpPr>
        <p:sp>
          <p:nvSpPr>
            <p:cNvPr id="261" name="Chord 260"/>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2" name="Oval 261"/>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3" name="Group 262"/>
          <p:cNvGrpSpPr/>
          <p:nvPr/>
        </p:nvGrpSpPr>
        <p:grpSpPr>
          <a:xfrm>
            <a:off x="6856272" y="851821"/>
            <a:ext cx="484513" cy="742950"/>
            <a:chOff x="1935804" y="3752850"/>
            <a:chExt cx="1371600" cy="2103203"/>
          </a:xfrm>
          <a:solidFill>
            <a:srgbClr val="14A049"/>
          </a:solidFill>
        </p:grpSpPr>
        <p:sp>
          <p:nvSpPr>
            <p:cNvPr id="264" name="Chord 26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5" name="Oval 26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6" name="Group 265"/>
          <p:cNvGrpSpPr/>
          <p:nvPr/>
        </p:nvGrpSpPr>
        <p:grpSpPr>
          <a:xfrm>
            <a:off x="1737503" y="2167607"/>
            <a:ext cx="484513" cy="742950"/>
            <a:chOff x="1935804" y="3752850"/>
            <a:chExt cx="1371600" cy="2103203"/>
          </a:xfrm>
          <a:solidFill>
            <a:srgbClr val="14A049"/>
          </a:solidFill>
        </p:grpSpPr>
        <p:sp>
          <p:nvSpPr>
            <p:cNvPr id="267" name="Chord 26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8" name="Oval 26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73" name="Group 272"/>
          <p:cNvGrpSpPr/>
          <p:nvPr/>
        </p:nvGrpSpPr>
        <p:grpSpPr>
          <a:xfrm>
            <a:off x="5371615" y="5433688"/>
            <a:ext cx="484513" cy="742950"/>
            <a:chOff x="1935804" y="3752850"/>
            <a:chExt cx="1371600" cy="2103203"/>
          </a:xfrm>
          <a:solidFill>
            <a:srgbClr val="14A049"/>
          </a:solidFill>
        </p:grpSpPr>
        <p:sp>
          <p:nvSpPr>
            <p:cNvPr id="274" name="Chord 27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3" name="Oval 28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84" name="Group 283"/>
          <p:cNvGrpSpPr/>
          <p:nvPr/>
        </p:nvGrpSpPr>
        <p:grpSpPr>
          <a:xfrm>
            <a:off x="3914476" y="4778058"/>
            <a:ext cx="484513" cy="742950"/>
            <a:chOff x="1935804" y="3752850"/>
            <a:chExt cx="1371600" cy="2103203"/>
          </a:xfrm>
          <a:solidFill>
            <a:srgbClr val="14A049"/>
          </a:solidFill>
        </p:grpSpPr>
        <p:sp>
          <p:nvSpPr>
            <p:cNvPr id="285" name="Chord 284"/>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6" name="Oval 285"/>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87" name="Group 286"/>
          <p:cNvGrpSpPr/>
          <p:nvPr/>
        </p:nvGrpSpPr>
        <p:grpSpPr>
          <a:xfrm>
            <a:off x="6130081" y="5433688"/>
            <a:ext cx="484513" cy="742950"/>
            <a:chOff x="1935804" y="3752850"/>
            <a:chExt cx="1371600" cy="2103203"/>
          </a:xfrm>
          <a:solidFill>
            <a:srgbClr val="14A049"/>
          </a:solidFill>
        </p:grpSpPr>
        <p:sp>
          <p:nvSpPr>
            <p:cNvPr id="288" name="Chord 28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9" name="Oval 28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3" name="Group 292"/>
          <p:cNvGrpSpPr/>
          <p:nvPr/>
        </p:nvGrpSpPr>
        <p:grpSpPr>
          <a:xfrm>
            <a:off x="6863951" y="5433688"/>
            <a:ext cx="484513" cy="742950"/>
            <a:chOff x="1935804" y="3752850"/>
            <a:chExt cx="1371600" cy="2103203"/>
          </a:xfrm>
          <a:solidFill>
            <a:srgbClr val="14A049"/>
          </a:solidFill>
        </p:grpSpPr>
        <p:sp>
          <p:nvSpPr>
            <p:cNvPr id="294" name="Chord 29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95" name="Oval 29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6" name="Group 295"/>
          <p:cNvGrpSpPr/>
          <p:nvPr/>
        </p:nvGrpSpPr>
        <p:grpSpPr>
          <a:xfrm>
            <a:off x="2440283" y="2808846"/>
            <a:ext cx="484513" cy="742950"/>
            <a:chOff x="1935804" y="3752850"/>
            <a:chExt cx="1371600" cy="2103203"/>
          </a:xfrm>
          <a:solidFill>
            <a:srgbClr val="14A049"/>
          </a:solidFill>
        </p:grpSpPr>
        <p:sp>
          <p:nvSpPr>
            <p:cNvPr id="297" name="Chord 29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98" name="Oval 29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9" name="Group 298"/>
          <p:cNvGrpSpPr/>
          <p:nvPr/>
        </p:nvGrpSpPr>
        <p:grpSpPr>
          <a:xfrm>
            <a:off x="2457402" y="5422327"/>
            <a:ext cx="484513" cy="742950"/>
            <a:chOff x="1935804" y="3752850"/>
            <a:chExt cx="1371600" cy="2103203"/>
          </a:xfrm>
          <a:solidFill>
            <a:srgbClr val="14A049"/>
          </a:solidFill>
        </p:grpSpPr>
        <p:sp>
          <p:nvSpPr>
            <p:cNvPr id="300" name="Chord 29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1" name="Oval 30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02" name="Group 301"/>
          <p:cNvGrpSpPr/>
          <p:nvPr/>
        </p:nvGrpSpPr>
        <p:grpSpPr>
          <a:xfrm>
            <a:off x="6852119" y="1540441"/>
            <a:ext cx="484513" cy="742950"/>
            <a:chOff x="1935804" y="3752850"/>
            <a:chExt cx="1371600" cy="2103203"/>
          </a:xfrm>
          <a:solidFill>
            <a:srgbClr val="14A049"/>
          </a:solidFill>
        </p:grpSpPr>
        <p:sp>
          <p:nvSpPr>
            <p:cNvPr id="303" name="Chord 302"/>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4" name="Oval 303"/>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05" name="Group 304"/>
          <p:cNvGrpSpPr/>
          <p:nvPr/>
        </p:nvGrpSpPr>
        <p:grpSpPr>
          <a:xfrm>
            <a:off x="995522" y="1508395"/>
            <a:ext cx="484513" cy="742950"/>
            <a:chOff x="1935804" y="3752850"/>
            <a:chExt cx="1371600" cy="2103203"/>
          </a:xfrm>
          <a:solidFill>
            <a:srgbClr val="14A049"/>
          </a:solidFill>
        </p:grpSpPr>
        <p:sp>
          <p:nvSpPr>
            <p:cNvPr id="306" name="Chord 30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7" name="Oval 30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08" name="Group 307"/>
          <p:cNvGrpSpPr/>
          <p:nvPr/>
        </p:nvGrpSpPr>
        <p:grpSpPr>
          <a:xfrm>
            <a:off x="4678965" y="3469664"/>
            <a:ext cx="484513" cy="742950"/>
            <a:chOff x="1935804" y="3752850"/>
            <a:chExt cx="1371600" cy="2103203"/>
          </a:xfrm>
          <a:solidFill>
            <a:srgbClr val="14A049"/>
          </a:solidFill>
        </p:grpSpPr>
        <p:sp>
          <p:nvSpPr>
            <p:cNvPr id="309" name="Chord 30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10" name="Oval 30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0" name="Group 319"/>
          <p:cNvGrpSpPr/>
          <p:nvPr/>
        </p:nvGrpSpPr>
        <p:grpSpPr>
          <a:xfrm>
            <a:off x="6150469" y="1521051"/>
            <a:ext cx="484513" cy="742950"/>
            <a:chOff x="1935804" y="3752850"/>
            <a:chExt cx="1371600" cy="2103203"/>
          </a:xfrm>
          <a:solidFill>
            <a:srgbClr val="14A049"/>
          </a:solidFill>
        </p:grpSpPr>
        <p:sp>
          <p:nvSpPr>
            <p:cNvPr id="321" name="Chord 320"/>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22" name="Oval 321"/>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3" name="Group 322"/>
          <p:cNvGrpSpPr/>
          <p:nvPr/>
        </p:nvGrpSpPr>
        <p:grpSpPr>
          <a:xfrm>
            <a:off x="3199384" y="1498111"/>
            <a:ext cx="484513" cy="742950"/>
            <a:chOff x="1935804" y="3752850"/>
            <a:chExt cx="1371600" cy="2103203"/>
          </a:xfrm>
          <a:solidFill>
            <a:srgbClr val="14A049"/>
          </a:solidFill>
        </p:grpSpPr>
        <p:sp>
          <p:nvSpPr>
            <p:cNvPr id="324" name="Chord 32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25" name="Oval 32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6" name="Group 325"/>
          <p:cNvGrpSpPr/>
          <p:nvPr/>
        </p:nvGrpSpPr>
        <p:grpSpPr>
          <a:xfrm>
            <a:off x="6847966" y="2801297"/>
            <a:ext cx="484513" cy="742950"/>
            <a:chOff x="1935804" y="3752850"/>
            <a:chExt cx="1371600" cy="2103203"/>
          </a:xfrm>
          <a:solidFill>
            <a:srgbClr val="14A049"/>
          </a:solidFill>
        </p:grpSpPr>
        <p:sp>
          <p:nvSpPr>
            <p:cNvPr id="327" name="Chord 32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28" name="Oval 32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38" name="Group 337"/>
          <p:cNvGrpSpPr/>
          <p:nvPr/>
        </p:nvGrpSpPr>
        <p:grpSpPr>
          <a:xfrm>
            <a:off x="5367462" y="2801297"/>
            <a:ext cx="484513" cy="742950"/>
            <a:chOff x="1935804" y="3752850"/>
            <a:chExt cx="1371600" cy="2103203"/>
          </a:xfrm>
          <a:solidFill>
            <a:srgbClr val="14A049"/>
          </a:solidFill>
        </p:grpSpPr>
        <p:sp>
          <p:nvSpPr>
            <p:cNvPr id="339" name="Chord 33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0" name="Oval 33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41" name="Group 340"/>
          <p:cNvGrpSpPr/>
          <p:nvPr/>
        </p:nvGrpSpPr>
        <p:grpSpPr>
          <a:xfrm>
            <a:off x="6138895" y="2153215"/>
            <a:ext cx="484513" cy="742950"/>
            <a:chOff x="1935804" y="3752850"/>
            <a:chExt cx="1371600" cy="2103203"/>
          </a:xfrm>
          <a:solidFill>
            <a:srgbClr val="14A049"/>
          </a:solidFill>
        </p:grpSpPr>
        <p:sp>
          <p:nvSpPr>
            <p:cNvPr id="342" name="Chord 341"/>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3" name="Oval 34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47" name="Group 346"/>
          <p:cNvGrpSpPr/>
          <p:nvPr/>
        </p:nvGrpSpPr>
        <p:grpSpPr>
          <a:xfrm>
            <a:off x="6876661" y="2153215"/>
            <a:ext cx="484513" cy="742950"/>
            <a:chOff x="1935804" y="3752850"/>
            <a:chExt cx="1371600" cy="2103203"/>
          </a:xfrm>
          <a:solidFill>
            <a:srgbClr val="14A049"/>
          </a:solidFill>
        </p:grpSpPr>
        <p:sp>
          <p:nvSpPr>
            <p:cNvPr id="348" name="Chord 34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9" name="Oval 34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0" name="Group 349"/>
          <p:cNvGrpSpPr/>
          <p:nvPr/>
        </p:nvGrpSpPr>
        <p:grpSpPr>
          <a:xfrm>
            <a:off x="991368" y="5441255"/>
            <a:ext cx="484513" cy="742950"/>
            <a:chOff x="1935804" y="3752850"/>
            <a:chExt cx="1371600" cy="2103203"/>
          </a:xfrm>
          <a:solidFill>
            <a:srgbClr val="14A049"/>
          </a:solidFill>
        </p:grpSpPr>
        <p:sp>
          <p:nvSpPr>
            <p:cNvPr id="351" name="Chord 350"/>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2" name="Oval 351"/>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3" name="Group 352"/>
          <p:cNvGrpSpPr/>
          <p:nvPr/>
        </p:nvGrpSpPr>
        <p:grpSpPr>
          <a:xfrm>
            <a:off x="991369" y="844272"/>
            <a:ext cx="484513" cy="742950"/>
            <a:chOff x="1935804" y="3752850"/>
            <a:chExt cx="1371600" cy="2103203"/>
          </a:xfrm>
          <a:solidFill>
            <a:srgbClr val="14A049"/>
          </a:solidFill>
        </p:grpSpPr>
        <p:sp>
          <p:nvSpPr>
            <p:cNvPr id="354" name="Chord 35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5" name="Oval 35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6" name="Group 355"/>
          <p:cNvGrpSpPr/>
          <p:nvPr/>
        </p:nvGrpSpPr>
        <p:grpSpPr>
          <a:xfrm>
            <a:off x="5371615" y="4776692"/>
            <a:ext cx="484513" cy="742950"/>
            <a:chOff x="1935804" y="3752850"/>
            <a:chExt cx="1371600" cy="2103203"/>
          </a:xfrm>
          <a:solidFill>
            <a:srgbClr val="14A049"/>
          </a:solidFill>
        </p:grpSpPr>
        <p:sp>
          <p:nvSpPr>
            <p:cNvPr id="357" name="Chord 35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8" name="Oval 35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9" name="Group 358"/>
          <p:cNvGrpSpPr/>
          <p:nvPr/>
        </p:nvGrpSpPr>
        <p:grpSpPr>
          <a:xfrm>
            <a:off x="1729198" y="844272"/>
            <a:ext cx="484513" cy="742950"/>
            <a:chOff x="1935804" y="3752850"/>
            <a:chExt cx="1371600" cy="2103203"/>
          </a:xfrm>
          <a:solidFill>
            <a:srgbClr val="14A049"/>
          </a:solidFill>
        </p:grpSpPr>
        <p:sp>
          <p:nvSpPr>
            <p:cNvPr id="360" name="Chord 35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61" name="Oval 36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62" name="Group 361"/>
          <p:cNvGrpSpPr/>
          <p:nvPr/>
        </p:nvGrpSpPr>
        <p:grpSpPr>
          <a:xfrm>
            <a:off x="5371615" y="4122427"/>
            <a:ext cx="484513" cy="742950"/>
            <a:chOff x="1935804" y="3752850"/>
            <a:chExt cx="1371600" cy="2103203"/>
          </a:xfrm>
          <a:solidFill>
            <a:srgbClr val="14A049"/>
          </a:solidFill>
        </p:grpSpPr>
        <p:sp>
          <p:nvSpPr>
            <p:cNvPr id="363" name="Chord 362"/>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64" name="Oval 363"/>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65" name="Group 364"/>
          <p:cNvGrpSpPr/>
          <p:nvPr/>
        </p:nvGrpSpPr>
        <p:grpSpPr>
          <a:xfrm>
            <a:off x="3914476" y="818165"/>
            <a:ext cx="484513" cy="742950"/>
            <a:chOff x="1935804" y="3752850"/>
            <a:chExt cx="1371600" cy="2103203"/>
          </a:xfrm>
          <a:solidFill>
            <a:srgbClr val="14A049"/>
          </a:solidFill>
        </p:grpSpPr>
        <p:sp>
          <p:nvSpPr>
            <p:cNvPr id="366" name="Chord 36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67" name="Oval 36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68" name="Group 367"/>
          <p:cNvGrpSpPr/>
          <p:nvPr/>
        </p:nvGrpSpPr>
        <p:grpSpPr>
          <a:xfrm>
            <a:off x="3914476" y="5419971"/>
            <a:ext cx="484513" cy="742950"/>
            <a:chOff x="1935804" y="3752850"/>
            <a:chExt cx="1371600" cy="2103203"/>
          </a:xfrm>
          <a:solidFill>
            <a:srgbClr val="14A049"/>
          </a:solidFill>
        </p:grpSpPr>
        <p:sp>
          <p:nvSpPr>
            <p:cNvPr id="369" name="Chord 36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0" name="Oval 36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sp>
        <p:nvSpPr>
          <p:cNvPr id="2" name="Rectangle 1"/>
          <p:cNvSpPr/>
          <p:nvPr/>
        </p:nvSpPr>
        <p:spPr>
          <a:xfrm>
            <a:off x="6779705" y="-3604184"/>
            <a:ext cx="6096000" cy="3416320"/>
          </a:xfrm>
          <a:prstGeom prst="rect">
            <a:avLst/>
          </a:prstGeom>
        </p:spPr>
        <p:txBody>
          <a:bodyPr>
            <a:spAutoFit/>
          </a:bodyPr>
          <a:lstStyle/>
          <a:p>
            <a:r>
              <a:rPr lang="en-US" b="1" dirty="0"/>
              <a:t>The State of Food Security and Nutrition in the World, 2020 report</a:t>
            </a:r>
          </a:p>
          <a:p>
            <a:r>
              <a:rPr lang="en-US" b="1" dirty="0"/>
              <a:t>India is home to the largest undernourished population in the world</a:t>
            </a:r>
          </a:p>
          <a:p>
            <a:r>
              <a:rPr lang="en-US" b="1" dirty="0"/>
              <a:t>189.2 million people i.e. 14% of our population is undernourished</a:t>
            </a:r>
          </a:p>
          <a:p>
            <a:r>
              <a:rPr lang="en-US" b="1" dirty="0"/>
              <a:t>20% of children under 5 are underweight</a:t>
            </a:r>
          </a:p>
          <a:p>
            <a:r>
              <a:rPr lang="en-US" b="1" dirty="0"/>
              <a:t>34.7% of children under 5 years of age are stunted</a:t>
            </a:r>
          </a:p>
          <a:p>
            <a:r>
              <a:rPr lang="en-US" b="1" dirty="0"/>
              <a:t>51.4% women in the reproductive age (15-49 years) are </a:t>
            </a:r>
            <a:r>
              <a:rPr lang="en-US" b="1" dirty="0" err="1"/>
              <a:t>anaemic</a:t>
            </a:r>
            <a:endParaRPr lang="en-US" b="1" dirty="0"/>
          </a:p>
          <a:p>
            <a:r>
              <a:rPr lang="en-US" b="1" dirty="0"/>
              <a:t>The Global Hunger Index 2020 ranks India at 101 out of 116 countries</a:t>
            </a:r>
          </a:p>
        </p:txBody>
      </p:sp>
      <p:grpSp>
        <p:nvGrpSpPr>
          <p:cNvPr id="374" name="Group 373"/>
          <p:cNvGrpSpPr/>
          <p:nvPr/>
        </p:nvGrpSpPr>
        <p:grpSpPr>
          <a:xfrm>
            <a:off x="1737503" y="4122427"/>
            <a:ext cx="484513" cy="742950"/>
            <a:chOff x="1935804" y="3752850"/>
            <a:chExt cx="1371600" cy="2103203"/>
          </a:xfrm>
        </p:grpSpPr>
        <p:sp>
          <p:nvSpPr>
            <p:cNvPr id="375" name="Chord 37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6" name="Oval 37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77" name="Group 376"/>
          <p:cNvGrpSpPr/>
          <p:nvPr/>
        </p:nvGrpSpPr>
        <p:grpSpPr>
          <a:xfrm>
            <a:off x="5396155" y="1521051"/>
            <a:ext cx="484513" cy="742950"/>
            <a:chOff x="1935804" y="3752850"/>
            <a:chExt cx="1371600" cy="2103203"/>
          </a:xfrm>
        </p:grpSpPr>
        <p:sp>
          <p:nvSpPr>
            <p:cNvPr id="378" name="Chord 37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9" name="Oval 37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sp>
        <p:nvSpPr>
          <p:cNvPr id="380" name="Rounded Rectangle 379"/>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Rounded Rectangle 380"/>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5497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fade">
                                      <p:cBhvr>
                                        <p:cTn id="7" dur="500"/>
                                        <p:tgtEl>
                                          <p:spTgt spid="38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1"/>
                                        </p:tgtEl>
                                        <p:attrNameLst>
                                          <p:attrName>style.visibility</p:attrName>
                                        </p:attrNameLst>
                                      </p:cBhvr>
                                      <p:to>
                                        <p:strVal val="visible"/>
                                      </p:to>
                                    </p:set>
                                    <p:animEffect transition="in" filter="fade">
                                      <p:cBhvr>
                                        <p:cTn id="10" dur="500"/>
                                        <p:tgtEl>
                                          <p:spTgt spid="3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0" grpId="0" animBg="1"/>
      <p:bldP spid="38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B1F3A"/>
        </a:solidFill>
        <a:effectLst/>
      </p:bgPr>
    </p:bg>
    <p:spTree>
      <p:nvGrpSpPr>
        <p:cNvPr id="1" name=""/>
        <p:cNvGrpSpPr/>
        <p:nvPr/>
      </p:nvGrpSpPr>
      <p:grpSpPr>
        <a:xfrm>
          <a:off x="0" y="0"/>
          <a:ext cx="0" cy="0"/>
          <a:chOff x="0" y="0"/>
          <a:chExt cx="0" cy="0"/>
        </a:xfrm>
      </p:grpSpPr>
      <p:graphicFrame>
        <p:nvGraphicFramePr>
          <p:cNvPr id="8" name="Chart 7"/>
          <p:cNvGraphicFramePr/>
          <p:nvPr>
            <p:extLst>
              <p:ext uri="{D42A27DB-BD31-4B8C-83A1-F6EECF244321}">
                <p14:modId xmlns:p14="http://schemas.microsoft.com/office/powerpoint/2010/main" val="4171617148"/>
              </p:ext>
            </p:extLst>
          </p:nvPr>
        </p:nvGraphicFramePr>
        <p:xfrm>
          <a:off x="-287068" y="710865"/>
          <a:ext cx="7565571" cy="5026571"/>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6983390" y="862941"/>
            <a:ext cx="3747514" cy="101566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smtClean="0">
                <a:solidFill>
                  <a:prstClr val="white"/>
                </a:solidFill>
                <a:latin typeface="Calibri" panose="020F0502020204030204"/>
              </a:rPr>
              <a:t>OUR STATs</a:t>
            </a:r>
            <a:endParaRPr kumimoji="0" lang="pl-PL" sz="60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Rounded Corners 9"/>
          <p:cNvSpPr/>
          <p:nvPr/>
        </p:nvSpPr>
        <p:spPr>
          <a:xfrm>
            <a:off x="7153786" y="1950697"/>
            <a:ext cx="3503387" cy="45719"/>
          </a:xfrm>
          <a:prstGeom prst="roundRect">
            <a:avLst/>
          </a:prstGeom>
          <a:solidFill>
            <a:srgbClr val="FF78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Rounded Corners 11"/>
          <p:cNvSpPr/>
          <p:nvPr/>
        </p:nvSpPr>
        <p:spPr>
          <a:xfrm>
            <a:off x="7044422" y="4666802"/>
            <a:ext cx="3625451" cy="778533"/>
          </a:xfrm>
          <a:prstGeom prst="roundRect">
            <a:avLst/>
          </a:prstGeom>
          <a:solidFill>
            <a:srgbClr val="FF78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2000" b="1" dirty="0">
                <a:solidFill>
                  <a:srgbClr val="1B1F3A"/>
                </a:solidFill>
              </a:rPr>
              <a:t>60</a:t>
            </a:r>
            <a:r>
              <a:rPr lang="pl-PL" sz="2000" b="1" dirty="0">
                <a:solidFill>
                  <a:srgbClr val="1B1F3A"/>
                </a:solidFill>
              </a:rPr>
              <a:t>% </a:t>
            </a:r>
            <a:endParaRPr lang="en-US" sz="2000" b="1" dirty="0">
              <a:solidFill>
                <a:srgbClr val="1B1F3A"/>
              </a:solidFill>
            </a:endParaRPr>
          </a:p>
          <a:p>
            <a:pPr lvl="0" algn="ctr">
              <a:defRPr/>
            </a:pPr>
            <a:r>
              <a:rPr lang="en-US" sz="2000" b="1" dirty="0">
                <a:solidFill>
                  <a:srgbClr val="1B1F3A"/>
                </a:solidFill>
              </a:rPr>
              <a:t>want to use </a:t>
            </a:r>
            <a:r>
              <a:rPr lang="en-US" sz="2000" b="1" dirty="0" err="1">
                <a:solidFill>
                  <a:srgbClr val="1B1F3A"/>
                </a:solidFill>
              </a:rPr>
              <a:t>chatbot</a:t>
            </a:r>
            <a:endParaRPr lang="en-US" sz="2000" b="1" dirty="0">
              <a:solidFill>
                <a:srgbClr val="1B1F3A"/>
              </a:solidFill>
            </a:endParaRP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5026" b="58682"/>
          <a:stretch/>
        </p:blipFill>
        <p:spPr bwMode="auto">
          <a:xfrm>
            <a:off x="2503487" y="6011863"/>
            <a:ext cx="7618413" cy="846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TextBox 12"/>
          <p:cNvSpPr txBox="1"/>
          <p:nvPr/>
        </p:nvSpPr>
        <p:spPr>
          <a:xfrm>
            <a:off x="7060350" y="2231513"/>
            <a:ext cx="4509350" cy="1631216"/>
          </a:xfrm>
          <a:prstGeom prst="rect">
            <a:avLst/>
          </a:prstGeom>
          <a:noFill/>
        </p:spPr>
        <p:txBody>
          <a:bodyPr wrap="square" rtlCol="0">
            <a:spAutoFit/>
          </a:bodyPr>
          <a:lstStyle/>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lang="en-US" sz="2000" b="1" dirty="0" smtClean="0">
                <a:solidFill>
                  <a:prstClr val="white"/>
                </a:solidFill>
                <a:latin typeface="Calibri" panose="020F0502020204030204"/>
              </a:rPr>
              <a:t>60</a:t>
            </a:r>
            <a:r>
              <a:rPr kumimoji="0" lang="en-US" sz="2000" b="1" i="0" u="none" strike="noStrike" kern="1200" cap="none" spc="0" normalizeH="0" baseline="0" noProof="0" dirty="0" smtClean="0">
                <a:ln>
                  <a:noFill/>
                </a:ln>
                <a:solidFill>
                  <a:prstClr val="white"/>
                </a:solidFill>
                <a:effectLst/>
                <a:uLnTx/>
                <a:uFillTx/>
                <a:latin typeface="Calibri" panose="020F0502020204030204"/>
              </a:rPr>
              <a:t>% </a:t>
            </a:r>
            <a:r>
              <a:rPr kumimoji="0" lang="en-US" sz="2000" b="1" i="0" u="none" strike="noStrike" kern="1200" cap="none" spc="0" normalizeH="0" baseline="0" noProof="0" dirty="0">
                <a:ln>
                  <a:noFill/>
                </a:ln>
                <a:solidFill>
                  <a:prstClr val="white"/>
                </a:solidFill>
                <a:effectLst/>
                <a:uLnTx/>
                <a:uFillTx/>
                <a:latin typeface="Calibri" panose="020F0502020204030204"/>
              </a:rPr>
              <a:t>of </a:t>
            </a:r>
            <a:r>
              <a:rPr kumimoji="0" lang="en-US" sz="2000" b="1" i="0" u="none" strike="noStrike" kern="1200" cap="none" spc="0" normalizeH="0" baseline="0" noProof="0" dirty="0" smtClean="0">
                <a:ln>
                  <a:noFill/>
                </a:ln>
                <a:solidFill>
                  <a:prstClr val="white"/>
                </a:solidFill>
                <a:effectLst/>
                <a:uLnTx/>
                <a:uFillTx/>
                <a:latin typeface="Calibri" panose="020F0502020204030204"/>
              </a:rPr>
              <a:t>the</a:t>
            </a:r>
            <a:r>
              <a:rPr lang="en-US" sz="2000" b="1" dirty="0">
                <a:solidFill>
                  <a:prstClr val="white"/>
                </a:solidFill>
                <a:latin typeface="Calibri" panose="020F0502020204030204"/>
              </a:rPr>
              <a:t> </a:t>
            </a:r>
            <a:r>
              <a:rPr lang="en-US" sz="2000" b="1" dirty="0" smtClean="0">
                <a:solidFill>
                  <a:prstClr val="white"/>
                </a:solidFill>
                <a:latin typeface="Calibri" panose="020F0502020204030204"/>
              </a:rPr>
              <a:t>customers love to use more interactive way like </a:t>
            </a:r>
            <a:r>
              <a:rPr lang="en-US" sz="2000" b="1" dirty="0" err="1" smtClean="0">
                <a:solidFill>
                  <a:prstClr val="white"/>
                </a:solidFill>
                <a:latin typeface="Calibri" panose="020F0502020204030204"/>
              </a:rPr>
              <a:t>chatbots</a:t>
            </a:r>
            <a:r>
              <a:rPr lang="en-US" sz="2000" b="1" dirty="0" smtClean="0">
                <a:solidFill>
                  <a:prstClr val="white"/>
                </a:solidFill>
                <a:latin typeface="Calibri" panose="020F0502020204030204"/>
              </a:rPr>
              <a:t>.</a:t>
            </a:r>
            <a:endParaRPr lang="en-US" sz="2000" dirty="0">
              <a:solidFill>
                <a:prstClr val="white"/>
              </a:solidFill>
              <a:latin typeface="Calibri" panose="020F0502020204030204"/>
            </a:endParaRPr>
          </a:p>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lang="en-US" sz="2000" dirty="0" smtClean="0">
                <a:solidFill>
                  <a:prstClr val="white"/>
                </a:solidFill>
                <a:latin typeface="Calibri" panose="020F0502020204030204"/>
              </a:rPr>
              <a:t>27% </a:t>
            </a:r>
            <a:r>
              <a:rPr lang="en-US" sz="2000" dirty="0">
                <a:solidFill>
                  <a:prstClr val="white"/>
                </a:solidFill>
                <a:latin typeface="Calibri" panose="020F0502020204030204"/>
              </a:rPr>
              <a:t>via </a:t>
            </a:r>
            <a:r>
              <a:rPr lang="en-US" sz="2000" dirty="0" smtClean="0">
                <a:solidFill>
                  <a:prstClr val="white"/>
                </a:solidFill>
                <a:latin typeface="Calibri" panose="020F0502020204030204"/>
              </a:rPr>
              <a:t>mobile applications etc.</a:t>
            </a:r>
          </a:p>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lang="en-US" sz="2000" dirty="0" smtClean="0">
                <a:solidFill>
                  <a:prstClr val="white"/>
                </a:solidFill>
                <a:latin typeface="Calibri" panose="020F0502020204030204"/>
              </a:rPr>
              <a:t>11% want to go to offline banks.</a:t>
            </a:r>
            <a:endParaRPr lang="en-US" sz="2000" dirty="0">
              <a:solidFill>
                <a:prstClr val="white"/>
              </a:solidFill>
              <a:latin typeface="Calibri" panose="020F0502020204030204"/>
            </a:endParaRPr>
          </a:p>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2% </a:t>
            </a:r>
            <a:r>
              <a:rPr lang="en-US" sz="2000" dirty="0" smtClean="0">
                <a:solidFill>
                  <a:prstClr val="white"/>
                </a:solidFill>
                <a:latin typeface="Calibri" panose="020F0502020204030204"/>
              </a:rPr>
              <a:t>want calls.</a:t>
            </a:r>
            <a:endParaRPr kumimoji="0" lang="pl-PL" sz="66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Rounded Rectangle 13"/>
          <p:cNvSpPr/>
          <p:nvPr/>
        </p:nvSpPr>
        <p:spPr>
          <a:xfrm>
            <a:off x="7197621" y="4066249"/>
            <a:ext cx="3207365" cy="450775"/>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defRPr/>
            </a:pPr>
            <a:r>
              <a:rPr lang="en-US" b="1" dirty="0" smtClean="0">
                <a:solidFill>
                  <a:prstClr val="white"/>
                </a:solidFill>
              </a:rPr>
              <a:t>              AGE – 18 to 30</a:t>
            </a:r>
            <a:endParaRPr lang="en-US" b="1" dirty="0">
              <a:solidFill>
                <a:prstClr val="white"/>
              </a:solidFill>
            </a:endParaRPr>
          </a:p>
        </p:txBody>
      </p:sp>
    </p:spTree>
    <p:extLst>
      <p:ext uri="{BB962C8B-B14F-4D97-AF65-F5344CB8AC3E}">
        <p14:creationId xmlns:p14="http://schemas.microsoft.com/office/powerpoint/2010/main" val="1951156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Group 63">
            <a:extLst>
              <a:ext uri="{FF2B5EF4-FFF2-40B4-BE49-F238E27FC236}">
                <a16:creationId xmlns:a16="http://schemas.microsoft.com/office/drawing/2014/main" xmlns="" id="{527DAD47-84B3-49ED-81F1-970586FE7374}"/>
              </a:ext>
            </a:extLst>
          </p:cNvPr>
          <p:cNvGrpSpPr/>
          <p:nvPr/>
        </p:nvGrpSpPr>
        <p:grpSpPr>
          <a:xfrm>
            <a:off x="2563735" y="562726"/>
            <a:ext cx="7064531" cy="5395746"/>
            <a:chOff x="2563735" y="1565518"/>
            <a:chExt cx="7064531" cy="5395746"/>
          </a:xfrm>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scene3d>
            <a:camera prst="perspectiveRelaxedModerately" fov="3300000">
              <a:rot lat="19500000" lon="0" rev="0"/>
            </a:camera>
            <a:lightRig rig="threePt" dir="t"/>
          </a:scene3d>
        </p:grpSpPr>
        <p:sp>
          <p:nvSpPr>
            <p:cNvPr id="33" name="Freeform: Shape 32">
              <a:extLst>
                <a:ext uri="{FF2B5EF4-FFF2-40B4-BE49-F238E27FC236}">
                  <a16:creationId xmlns:a16="http://schemas.microsoft.com/office/drawing/2014/main" xmlns="" id="{182BCE72-1B94-4BEB-86C8-FA1A52A9BE2A}"/>
                </a:ext>
              </a:extLst>
            </p:cNvPr>
            <p:cNvSpPr/>
            <p:nvPr/>
          </p:nvSpPr>
          <p:spPr>
            <a:xfrm rot="13500000">
              <a:off x="2692812" y="1565518"/>
              <a:ext cx="1772678" cy="2030832"/>
            </a:xfrm>
            <a:custGeom>
              <a:avLst/>
              <a:gdLst>
                <a:gd name="connsiteX0" fmla="*/ 1772678 w 1772678"/>
                <a:gd name="connsiteY0" fmla="*/ 2030831 h 2030832"/>
                <a:gd name="connsiteX1" fmla="*/ 454288 w 1772678"/>
                <a:gd name="connsiteY1" fmla="*/ 2030832 h 2030832"/>
                <a:gd name="connsiteX2" fmla="*/ 453199 w 1772678"/>
                <a:gd name="connsiteY2" fmla="*/ 2008017 h 2030832"/>
                <a:gd name="connsiteX3" fmla="*/ 23708 w 1772678"/>
                <a:gd name="connsiteY3" fmla="*/ 961407 h 2030832"/>
                <a:gd name="connsiteX4" fmla="*/ 0 w 1772678"/>
                <a:gd name="connsiteY4" fmla="*/ 935177 h 2030832"/>
                <a:gd name="connsiteX5" fmla="*/ 935176 w 1772678"/>
                <a:gd name="connsiteY5" fmla="*/ 0 h 2030832"/>
                <a:gd name="connsiteX6" fmla="*/ 937840 w 1772678"/>
                <a:gd name="connsiteY6" fmla="*/ 2803 h 2030832"/>
                <a:gd name="connsiteX7" fmla="*/ 1765555 w 1772678"/>
                <a:gd name="connsiteY7" fmla="*/ 1881646 h 2030832"/>
                <a:gd name="connsiteX8" fmla="*/ 1772678 w 1772678"/>
                <a:gd name="connsiteY8" fmla="*/ 2030831 h 203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8" h="2030832">
                  <a:moveTo>
                    <a:pt x="1772678" y="2030831"/>
                  </a:moveTo>
                  <a:lnTo>
                    <a:pt x="454288" y="2030832"/>
                  </a:lnTo>
                  <a:lnTo>
                    <a:pt x="453199" y="2008017"/>
                  </a:lnTo>
                  <a:cubicBezTo>
                    <a:pt x="417407" y="1634130"/>
                    <a:pt x="274244" y="1268581"/>
                    <a:pt x="23708" y="961407"/>
                  </a:cubicBezTo>
                  <a:lnTo>
                    <a:pt x="0" y="935177"/>
                  </a:lnTo>
                  <a:lnTo>
                    <a:pt x="935176" y="0"/>
                  </a:lnTo>
                  <a:lnTo>
                    <a:pt x="937840" y="2803"/>
                  </a:lnTo>
                  <a:cubicBezTo>
                    <a:pt x="1424731" y="541690"/>
                    <a:pt x="1700636" y="1203475"/>
                    <a:pt x="1765555" y="1881646"/>
                  </a:cubicBezTo>
                  <a:lnTo>
                    <a:pt x="1772678" y="2030831"/>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32" name="Freeform: Shape 31">
              <a:extLst>
                <a:ext uri="{FF2B5EF4-FFF2-40B4-BE49-F238E27FC236}">
                  <a16:creationId xmlns:a16="http://schemas.microsoft.com/office/drawing/2014/main" xmlns="" id="{762BE0B4-6E16-4AF9-BFEC-373751CA9B1E}"/>
                </a:ext>
              </a:extLst>
            </p:cNvPr>
            <p:cNvSpPr/>
            <p:nvPr/>
          </p:nvSpPr>
          <p:spPr>
            <a:xfrm rot="13500000">
              <a:off x="7597433" y="1694595"/>
              <a:ext cx="2030832" cy="1772678"/>
            </a:xfrm>
            <a:custGeom>
              <a:avLst/>
              <a:gdLst>
                <a:gd name="connsiteX0" fmla="*/ 2030831 w 2030832"/>
                <a:gd name="connsiteY0" fmla="*/ 1772678 h 1772678"/>
                <a:gd name="connsiteX1" fmla="*/ 1881646 w 2030832"/>
                <a:gd name="connsiteY1" fmla="*/ 1765555 h 1772678"/>
                <a:gd name="connsiteX2" fmla="*/ 2803 w 2030832"/>
                <a:gd name="connsiteY2" fmla="*/ 937840 h 1772678"/>
                <a:gd name="connsiteX3" fmla="*/ 0 w 2030832"/>
                <a:gd name="connsiteY3" fmla="*/ 935176 h 1772678"/>
                <a:gd name="connsiteX4" fmla="*/ 935177 w 2030832"/>
                <a:gd name="connsiteY4" fmla="*/ 0 h 1772678"/>
                <a:gd name="connsiteX5" fmla="*/ 961407 w 2030832"/>
                <a:gd name="connsiteY5" fmla="*/ 23708 h 1772678"/>
                <a:gd name="connsiteX6" fmla="*/ 2008017 w 2030832"/>
                <a:gd name="connsiteY6" fmla="*/ 453199 h 1772678"/>
                <a:gd name="connsiteX7" fmla="*/ 2030832 w 2030832"/>
                <a:gd name="connsiteY7" fmla="*/ 454288 h 1772678"/>
                <a:gd name="connsiteX8" fmla="*/ 2030831 w 2030832"/>
                <a:gd name="connsiteY8" fmla="*/ 1772678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2" h="1772678">
                  <a:moveTo>
                    <a:pt x="2030831" y="1772678"/>
                  </a:moveTo>
                  <a:lnTo>
                    <a:pt x="1881646" y="1765555"/>
                  </a:lnTo>
                  <a:cubicBezTo>
                    <a:pt x="1203475" y="1700636"/>
                    <a:pt x="541690" y="1424731"/>
                    <a:pt x="2803" y="937840"/>
                  </a:cubicBezTo>
                  <a:lnTo>
                    <a:pt x="0" y="935176"/>
                  </a:lnTo>
                  <a:lnTo>
                    <a:pt x="935177" y="0"/>
                  </a:lnTo>
                  <a:lnTo>
                    <a:pt x="961407" y="23708"/>
                  </a:lnTo>
                  <a:cubicBezTo>
                    <a:pt x="1268581" y="274244"/>
                    <a:pt x="1634130" y="417407"/>
                    <a:pt x="2008017" y="453199"/>
                  </a:cubicBezTo>
                  <a:lnTo>
                    <a:pt x="2030832" y="454288"/>
                  </a:lnTo>
                  <a:lnTo>
                    <a:pt x="2030831" y="1772678"/>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7" name="Freeform: Shape 16">
              <a:extLst>
                <a:ext uri="{FF2B5EF4-FFF2-40B4-BE49-F238E27FC236}">
                  <a16:creationId xmlns:a16="http://schemas.microsoft.com/office/drawing/2014/main" xmlns="" id="{098F2DF5-0F67-4DB6-9C0F-854E9A4B076A}"/>
                </a:ext>
              </a:extLst>
            </p:cNvPr>
            <p:cNvSpPr/>
            <p:nvPr/>
          </p:nvSpPr>
          <p:spPr>
            <a:xfrm rot="13500000">
              <a:off x="2563734" y="3390728"/>
              <a:ext cx="2030832" cy="1772678"/>
            </a:xfrm>
            <a:custGeom>
              <a:avLst/>
              <a:gdLst>
                <a:gd name="connsiteX0" fmla="*/ 2030832 w 2030832"/>
                <a:gd name="connsiteY0" fmla="*/ 837502 h 1772678"/>
                <a:gd name="connsiteX1" fmla="*/ 1095655 w 2030832"/>
                <a:gd name="connsiteY1" fmla="*/ 1772678 h 1772678"/>
                <a:gd name="connsiteX2" fmla="*/ 1069425 w 2030832"/>
                <a:gd name="connsiteY2" fmla="*/ 1748970 h 1772678"/>
                <a:gd name="connsiteX3" fmla="*/ 22815 w 2030832"/>
                <a:gd name="connsiteY3" fmla="*/ 1319479 h 1772678"/>
                <a:gd name="connsiteX4" fmla="*/ 0 w 2030832"/>
                <a:gd name="connsiteY4" fmla="*/ 1318390 h 1772678"/>
                <a:gd name="connsiteX5" fmla="*/ 0 w 2030832"/>
                <a:gd name="connsiteY5" fmla="*/ 0 h 1772678"/>
                <a:gd name="connsiteX6" fmla="*/ 149186 w 2030832"/>
                <a:gd name="connsiteY6" fmla="*/ 7123 h 1772678"/>
                <a:gd name="connsiteX7" fmla="*/ 2028029 w 2030832"/>
                <a:gd name="connsiteY7" fmla="*/ 834838 h 1772678"/>
                <a:gd name="connsiteX8" fmla="*/ 2030832 w 2030832"/>
                <a:gd name="connsiteY8" fmla="*/ 837502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2" h="1772678">
                  <a:moveTo>
                    <a:pt x="2030832" y="837502"/>
                  </a:moveTo>
                  <a:lnTo>
                    <a:pt x="1095655" y="1772678"/>
                  </a:lnTo>
                  <a:lnTo>
                    <a:pt x="1069425" y="1748970"/>
                  </a:lnTo>
                  <a:cubicBezTo>
                    <a:pt x="762251" y="1498434"/>
                    <a:pt x="396702" y="1355270"/>
                    <a:pt x="22815" y="1319479"/>
                  </a:cubicBezTo>
                  <a:lnTo>
                    <a:pt x="0" y="1318390"/>
                  </a:lnTo>
                  <a:lnTo>
                    <a:pt x="0" y="0"/>
                  </a:lnTo>
                  <a:lnTo>
                    <a:pt x="149186" y="7123"/>
                  </a:lnTo>
                  <a:cubicBezTo>
                    <a:pt x="827357" y="72042"/>
                    <a:pt x="1489142" y="347947"/>
                    <a:pt x="2028029" y="834838"/>
                  </a:cubicBezTo>
                  <a:lnTo>
                    <a:pt x="2030832" y="837502"/>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3" name="Freeform: Shape 12">
              <a:extLst>
                <a:ext uri="{FF2B5EF4-FFF2-40B4-BE49-F238E27FC236}">
                  <a16:creationId xmlns:a16="http://schemas.microsoft.com/office/drawing/2014/main" xmlns="" id="{AC0F0B22-56E4-446D-AA33-816835BBF38E}"/>
                </a:ext>
              </a:extLst>
            </p:cNvPr>
            <p:cNvSpPr/>
            <p:nvPr/>
          </p:nvSpPr>
          <p:spPr>
            <a:xfrm rot="13500000">
              <a:off x="7726511" y="3261650"/>
              <a:ext cx="1772677" cy="2030832"/>
            </a:xfrm>
            <a:custGeom>
              <a:avLst/>
              <a:gdLst>
                <a:gd name="connsiteX0" fmla="*/ 1772677 w 1772677"/>
                <a:gd name="connsiteY0" fmla="*/ 1095655 h 2030832"/>
                <a:gd name="connsiteX1" fmla="*/ 837501 w 1772677"/>
                <a:gd name="connsiteY1" fmla="*/ 2030832 h 2030832"/>
                <a:gd name="connsiteX2" fmla="*/ 834837 w 1772677"/>
                <a:gd name="connsiteY2" fmla="*/ 2028029 h 2030832"/>
                <a:gd name="connsiteX3" fmla="*/ 7122 w 1772677"/>
                <a:gd name="connsiteY3" fmla="*/ 149186 h 2030832"/>
                <a:gd name="connsiteX4" fmla="*/ 0 w 1772677"/>
                <a:gd name="connsiteY4" fmla="*/ 0 h 2030832"/>
                <a:gd name="connsiteX5" fmla="*/ 1318389 w 1772677"/>
                <a:gd name="connsiteY5" fmla="*/ 0 h 2030832"/>
                <a:gd name="connsiteX6" fmla="*/ 1319478 w 1772677"/>
                <a:gd name="connsiteY6" fmla="*/ 22815 h 2030832"/>
                <a:gd name="connsiteX7" fmla="*/ 1748969 w 1772677"/>
                <a:gd name="connsiteY7" fmla="*/ 1069425 h 2030832"/>
                <a:gd name="connsiteX8" fmla="*/ 1772677 w 1772677"/>
                <a:gd name="connsiteY8" fmla="*/ 1095655 h 203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7" h="2030832">
                  <a:moveTo>
                    <a:pt x="1772677" y="1095655"/>
                  </a:moveTo>
                  <a:lnTo>
                    <a:pt x="837501" y="2030832"/>
                  </a:lnTo>
                  <a:lnTo>
                    <a:pt x="834837" y="2028029"/>
                  </a:lnTo>
                  <a:cubicBezTo>
                    <a:pt x="347946" y="1489142"/>
                    <a:pt x="72041" y="827357"/>
                    <a:pt x="7122" y="149186"/>
                  </a:cubicBezTo>
                  <a:lnTo>
                    <a:pt x="0" y="0"/>
                  </a:lnTo>
                  <a:lnTo>
                    <a:pt x="1318389" y="0"/>
                  </a:lnTo>
                  <a:lnTo>
                    <a:pt x="1319478" y="22815"/>
                  </a:lnTo>
                  <a:cubicBezTo>
                    <a:pt x="1355269" y="396702"/>
                    <a:pt x="1498433" y="762251"/>
                    <a:pt x="1748969" y="1069425"/>
                  </a:cubicBezTo>
                  <a:lnTo>
                    <a:pt x="1772677" y="1095655"/>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1" name="Freeform: Shape 10">
              <a:extLst>
                <a:ext uri="{FF2B5EF4-FFF2-40B4-BE49-F238E27FC236}">
                  <a16:creationId xmlns:a16="http://schemas.microsoft.com/office/drawing/2014/main" xmlns="" id="{FB22AA66-C5EB-4D41-B7F1-CE052966BBD9}"/>
                </a:ext>
              </a:extLst>
            </p:cNvPr>
            <p:cNvSpPr/>
            <p:nvPr/>
          </p:nvSpPr>
          <p:spPr>
            <a:xfrm rot="13500000">
              <a:off x="4232518" y="5059510"/>
              <a:ext cx="2030831" cy="1772678"/>
            </a:xfrm>
            <a:custGeom>
              <a:avLst/>
              <a:gdLst>
                <a:gd name="connsiteX0" fmla="*/ 2030830 w 2030831"/>
                <a:gd name="connsiteY0" fmla="*/ 1318391 h 1772678"/>
                <a:gd name="connsiteX1" fmla="*/ 2008016 w 2030831"/>
                <a:gd name="connsiteY1" fmla="*/ 1319479 h 1772678"/>
                <a:gd name="connsiteX2" fmla="*/ 961406 w 2030831"/>
                <a:gd name="connsiteY2" fmla="*/ 1748970 h 1772678"/>
                <a:gd name="connsiteX3" fmla="*/ 935176 w 2030831"/>
                <a:gd name="connsiteY3" fmla="*/ 1772678 h 1772678"/>
                <a:gd name="connsiteX4" fmla="*/ 0 w 2030831"/>
                <a:gd name="connsiteY4" fmla="*/ 837502 h 1772678"/>
                <a:gd name="connsiteX5" fmla="*/ 2802 w 2030831"/>
                <a:gd name="connsiteY5" fmla="*/ 834838 h 1772678"/>
                <a:gd name="connsiteX6" fmla="*/ 1881645 w 2030831"/>
                <a:gd name="connsiteY6" fmla="*/ 7123 h 1772678"/>
                <a:gd name="connsiteX7" fmla="*/ 2030831 w 2030831"/>
                <a:gd name="connsiteY7" fmla="*/ 0 h 1772678"/>
                <a:gd name="connsiteX8" fmla="*/ 2030830 w 2030831"/>
                <a:gd name="connsiteY8" fmla="*/ 1318391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1" h="1772678">
                  <a:moveTo>
                    <a:pt x="2030830" y="1318391"/>
                  </a:moveTo>
                  <a:lnTo>
                    <a:pt x="2008016" y="1319479"/>
                  </a:lnTo>
                  <a:cubicBezTo>
                    <a:pt x="1634129" y="1355270"/>
                    <a:pt x="1268581" y="1498434"/>
                    <a:pt x="961406" y="1748970"/>
                  </a:cubicBezTo>
                  <a:lnTo>
                    <a:pt x="935176" y="1772678"/>
                  </a:lnTo>
                  <a:lnTo>
                    <a:pt x="0" y="837502"/>
                  </a:lnTo>
                  <a:lnTo>
                    <a:pt x="2802" y="834838"/>
                  </a:lnTo>
                  <a:cubicBezTo>
                    <a:pt x="541689" y="347947"/>
                    <a:pt x="1203474" y="72042"/>
                    <a:pt x="1881645" y="7123"/>
                  </a:cubicBezTo>
                  <a:lnTo>
                    <a:pt x="2030831" y="0"/>
                  </a:lnTo>
                  <a:lnTo>
                    <a:pt x="2030830" y="1318391"/>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0" name="Freeform: Shape 9">
              <a:extLst>
                <a:ext uri="{FF2B5EF4-FFF2-40B4-BE49-F238E27FC236}">
                  <a16:creationId xmlns:a16="http://schemas.microsoft.com/office/drawing/2014/main" xmlns="" id="{80968A3B-1B6A-4C01-8B59-C2A229C180BA}"/>
                </a:ext>
              </a:extLst>
            </p:cNvPr>
            <p:cNvSpPr/>
            <p:nvPr/>
          </p:nvSpPr>
          <p:spPr>
            <a:xfrm rot="13500000">
              <a:off x="6057728" y="4930434"/>
              <a:ext cx="1772677" cy="2030830"/>
            </a:xfrm>
            <a:custGeom>
              <a:avLst/>
              <a:gdLst>
                <a:gd name="connsiteX0" fmla="*/ 1318390 w 1772677"/>
                <a:gd name="connsiteY0" fmla="*/ 2030830 h 2030830"/>
                <a:gd name="connsiteX1" fmla="*/ 0 w 1772677"/>
                <a:gd name="connsiteY1" fmla="*/ 2030830 h 2030830"/>
                <a:gd name="connsiteX2" fmla="*/ 7122 w 1772677"/>
                <a:gd name="connsiteY2" fmla="*/ 1881645 h 2030830"/>
                <a:gd name="connsiteX3" fmla="*/ 834837 w 1772677"/>
                <a:gd name="connsiteY3" fmla="*/ 2802 h 2030830"/>
                <a:gd name="connsiteX4" fmla="*/ 837501 w 1772677"/>
                <a:gd name="connsiteY4" fmla="*/ 0 h 2030830"/>
                <a:gd name="connsiteX5" fmla="*/ 1772677 w 1772677"/>
                <a:gd name="connsiteY5" fmla="*/ 935176 h 2030830"/>
                <a:gd name="connsiteX6" fmla="*/ 1748969 w 1772677"/>
                <a:gd name="connsiteY6" fmla="*/ 961406 h 2030830"/>
                <a:gd name="connsiteX7" fmla="*/ 1319478 w 1772677"/>
                <a:gd name="connsiteY7" fmla="*/ 2008016 h 2030830"/>
                <a:gd name="connsiteX8" fmla="*/ 1318390 w 1772677"/>
                <a:gd name="connsiteY8" fmla="*/ 2030830 h 2030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7" h="2030830">
                  <a:moveTo>
                    <a:pt x="1318390" y="2030830"/>
                  </a:moveTo>
                  <a:lnTo>
                    <a:pt x="0" y="2030830"/>
                  </a:lnTo>
                  <a:lnTo>
                    <a:pt x="7122" y="1881645"/>
                  </a:lnTo>
                  <a:cubicBezTo>
                    <a:pt x="72041" y="1203474"/>
                    <a:pt x="347946" y="541689"/>
                    <a:pt x="834837" y="2802"/>
                  </a:cubicBezTo>
                  <a:lnTo>
                    <a:pt x="837501" y="0"/>
                  </a:lnTo>
                  <a:lnTo>
                    <a:pt x="1772677" y="935176"/>
                  </a:lnTo>
                  <a:lnTo>
                    <a:pt x="1748969" y="961406"/>
                  </a:lnTo>
                  <a:cubicBezTo>
                    <a:pt x="1498433" y="1268581"/>
                    <a:pt x="1355269" y="1634129"/>
                    <a:pt x="1319478" y="2008016"/>
                  </a:cubicBezTo>
                  <a:lnTo>
                    <a:pt x="1318390" y="2030830"/>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grpSp>
      <p:sp>
        <p:nvSpPr>
          <p:cNvPr id="65" name="Block Arc 64">
            <a:extLst>
              <a:ext uri="{FF2B5EF4-FFF2-40B4-BE49-F238E27FC236}">
                <a16:creationId xmlns:a16="http://schemas.microsoft.com/office/drawing/2014/main" xmlns="" id="{D7D0F34B-55EB-43C3-A068-95869645ACE0}"/>
              </a:ext>
            </a:extLst>
          </p:cNvPr>
          <p:cNvSpPr/>
          <p:nvPr/>
        </p:nvSpPr>
        <p:spPr>
          <a:xfrm>
            <a:off x="1591056" y="-2362200"/>
            <a:ext cx="9009888" cy="9009888"/>
          </a:xfrm>
          <a:prstGeom prst="blockArc">
            <a:avLst>
              <a:gd name="adj1" fmla="val 19199527"/>
              <a:gd name="adj2" fmla="val 13185132"/>
              <a:gd name="adj3" fmla="val 3446"/>
            </a:avLst>
          </a:prstGeom>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tileRect/>
          </a:gradFill>
          <a:ln>
            <a:noFill/>
          </a:ln>
          <a:scene3d>
            <a:camera prst="perspectiveRelaxedModerately" fov="3300000">
              <a:rot lat="1950000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82" name="TextBox 81">
            <a:extLst>
              <a:ext uri="{FF2B5EF4-FFF2-40B4-BE49-F238E27FC236}">
                <a16:creationId xmlns:a16="http://schemas.microsoft.com/office/drawing/2014/main" xmlns="" id="{262FE061-0010-4428-8AAB-599FFC18EE86}"/>
              </a:ext>
            </a:extLst>
          </p:cNvPr>
          <p:cNvSpPr txBox="1"/>
          <p:nvPr/>
        </p:nvSpPr>
        <p:spPr>
          <a:xfrm rot="18291407">
            <a:off x="2338381" y="1117656"/>
            <a:ext cx="1342446" cy="830997"/>
          </a:xfrm>
          <a:prstGeom prst="rect">
            <a:avLst/>
          </a:prstGeom>
          <a:noFill/>
        </p:spPr>
        <p:txBody>
          <a:bodyPr wrap="square" rtlCol="0">
            <a:spAutoFit/>
          </a:bodyPr>
          <a:lstStyle/>
          <a:p>
            <a:r>
              <a:rPr lang="en-US" sz="2400" dirty="0" smtClean="0"/>
              <a:t>Initialize the chat</a:t>
            </a:r>
            <a:endParaRPr lang="pl-PL" sz="2400" dirty="0"/>
          </a:p>
        </p:txBody>
      </p:sp>
      <p:sp>
        <p:nvSpPr>
          <p:cNvPr id="83" name="TextBox 82">
            <a:extLst>
              <a:ext uri="{FF2B5EF4-FFF2-40B4-BE49-F238E27FC236}">
                <a16:creationId xmlns:a16="http://schemas.microsoft.com/office/drawing/2014/main" xmlns="" id="{962662FB-16AB-46FB-8878-BA9674F3891F}"/>
              </a:ext>
            </a:extLst>
          </p:cNvPr>
          <p:cNvSpPr txBox="1"/>
          <p:nvPr/>
        </p:nvSpPr>
        <p:spPr>
          <a:xfrm rot="4078093">
            <a:off x="1924706" y="3548720"/>
            <a:ext cx="1800045" cy="461665"/>
          </a:xfrm>
          <a:prstGeom prst="rect">
            <a:avLst/>
          </a:prstGeom>
          <a:noFill/>
        </p:spPr>
        <p:txBody>
          <a:bodyPr wrap="none" rtlCol="0">
            <a:spAutoFit/>
          </a:bodyPr>
          <a:lstStyle/>
          <a:p>
            <a:r>
              <a:rPr lang="en-US" sz="2400" dirty="0" smtClean="0"/>
              <a:t>Authenticate</a:t>
            </a:r>
            <a:endParaRPr lang="pl-PL" sz="2400" dirty="0"/>
          </a:p>
        </p:txBody>
      </p:sp>
      <p:sp>
        <p:nvSpPr>
          <p:cNvPr id="84" name="TextBox 83">
            <a:extLst>
              <a:ext uri="{FF2B5EF4-FFF2-40B4-BE49-F238E27FC236}">
                <a16:creationId xmlns:a16="http://schemas.microsoft.com/office/drawing/2014/main" xmlns="" id="{5A71D4AA-A160-48C0-B694-FDC54AEB698F}"/>
              </a:ext>
            </a:extLst>
          </p:cNvPr>
          <p:cNvSpPr txBox="1"/>
          <p:nvPr/>
        </p:nvSpPr>
        <p:spPr>
          <a:xfrm rot="1378118">
            <a:off x="3840355" y="5376490"/>
            <a:ext cx="1623906" cy="461665"/>
          </a:xfrm>
          <a:prstGeom prst="rect">
            <a:avLst/>
          </a:prstGeom>
          <a:noFill/>
        </p:spPr>
        <p:txBody>
          <a:bodyPr wrap="none" rtlCol="0">
            <a:spAutoFit/>
          </a:bodyPr>
          <a:lstStyle/>
          <a:p>
            <a:r>
              <a:rPr lang="en-US" sz="2400" dirty="0" smtClean="0"/>
              <a:t>Loan Status</a:t>
            </a:r>
            <a:endParaRPr lang="pl-PL" sz="2400" dirty="0"/>
          </a:p>
        </p:txBody>
      </p:sp>
      <p:sp>
        <p:nvSpPr>
          <p:cNvPr id="85" name="TextBox 84">
            <a:extLst>
              <a:ext uri="{FF2B5EF4-FFF2-40B4-BE49-F238E27FC236}">
                <a16:creationId xmlns:a16="http://schemas.microsoft.com/office/drawing/2014/main" xmlns="" id="{B0CDE566-4DE6-452D-8A1D-7EB97CFE5AF9}"/>
              </a:ext>
            </a:extLst>
          </p:cNvPr>
          <p:cNvSpPr txBox="1"/>
          <p:nvPr/>
        </p:nvSpPr>
        <p:spPr>
          <a:xfrm rot="20133094">
            <a:off x="6479252" y="5289780"/>
            <a:ext cx="2635978" cy="707886"/>
          </a:xfrm>
          <a:prstGeom prst="rect">
            <a:avLst/>
          </a:prstGeom>
          <a:noFill/>
        </p:spPr>
        <p:txBody>
          <a:bodyPr wrap="none" rtlCol="0">
            <a:spAutoFit/>
          </a:bodyPr>
          <a:lstStyle/>
          <a:p>
            <a:r>
              <a:rPr lang="en-US" sz="2400" dirty="0" smtClean="0"/>
              <a:t>Transaction History</a:t>
            </a:r>
          </a:p>
          <a:p>
            <a:pPr algn="ctr"/>
            <a:r>
              <a:rPr lang="en-US" sz="1600" dirty="0" smtClean="0"/>
              <a:t>JUST BY DESCRIBING</a:t>
            </a:r>
            <a:endParaRPr lang="pl-PL" sz="2400" dirty="0"/>
          </a:p>
        </p:txBody>
      </p:sp>
      <p:sp>
        <p:nvSpPr>
          <p:cNvPr id="86" name="TextBox 85">
            <a:extLst>
              <a:ext uri="{FF2B5EF4-FFF2-40B4-BE49-F238E27FC236}">
                <a16:creationId xmlns:a16="http://schemas.microsoft.com/office/drawing/2014/main" xmlns="" id="{1E59A011-9D8C-47C0-886B-98448D75225D}"/>
              </a:ext>
            </a:extLst>
          </p:cNvPr>
          <p:cNvSpPr txBox="1"/>
          <p:nvPr/>
        </p:nvSpPr>
        <p:spPr>
          <a:xfrm rot="17568299">
            <a:off x="8976079" y="3515502"/>
            <a:ext cx="997187" cy="461665"/>
          </a:xfrm>
          <a:prstGeom prst="rect">
            <a:avLst/>
          </a:prstGeom>
          <a:noFill/>
        </p:spPr>
        <p:txBody>
          <a:bodyPr wrap="square" rtlCol="0">
            <a:spAutoFit/>
          </a:bodyPr>
          <a:lstStyle/>
          <a:p>
            <a:r>
              <a:rPr lang="en-US" sz="2400" dirty="0" smtClean="0"/>
              <a:t>FAQ’S</a:t>
            </a:r>
            <a:endParaRPr lang="pl-PL" sz="2400" dirty="0"/>
          </a:p>
        </p:txBody>
      </p:sp>
      <p:sp>
        <p:nvSpPr>
          <p:cNvPr id="87" name="TextBox 86">
            <a:extLst>
              <a:ext uri="{FF2B5EF4-FFF2-40B4-BE49-F238E27FC236}">
                <a16:creationId xmlns:a16="http://schemas.microsoft.com/office/drawing/2014/main" xmlns="" id="{008A5687-DC52-4979-9E5C-B5EA5E5351A9}"/>
              </a:ext>
            </a:extLst>
          </p:cNvPr>
          <p:cNvSpPr txBox="1"/>
          <p:nvPr/>
        </p:nvSpPr>
        <p:spPr>
          <a:xfrm rot="3426132">
            <a:off x="8567608" y="1470640"/>
            <a:ext cx="1247329" cy="461665"/>
          </a:xfrm>
          <a:prstGeom prst="rect">
            <a:avLst/>
          </a:prstGeom>
          <a:noFill/>
        </p:spPr>
        <p:txBody>
          <a:bodyPr wrap="none" rtlCol="0">
            <a:spAutoFit/>
          </a:bodyPr>
          <a:lstStyle/>
          <a:p>
            <a:r>
              <a:rPr lang="en-US" sz="2400" dirty="0" smtClean="0"/>
              <a:t>Rewards</a:t>
            </a:r>
            <a:endParaRPr lang="pl-PL" sz="2400" dirty="0"/>
          </a:p>
        </p:txBody>
      </p:sp>
      <p:sp>
        <p:nvSpPr>
          <p:cNvPr id="88" name="Oval 87">
            <a:extLst>
              <a:ext uri="{FF2B5EF4-FFF2-40B4-BE49-F238E27FC236}">
                <a16:creationId xmlns:a16="http://schemas.microsoft.com/office/drawing/2014/main" xmlns="" id="{E94275D3-37F2-456E-B6F2-AF8409DB585B}"/>
              </a:ext>
            </a:extLst>
          </p:cNvPr>
          <p:cNvSpPr/>
          <p:nvPr/>
        </p:nvSpPr>
        <p:spPr>
          <a:xfrm>
            <a:off x="4993379" y="1114472"/>
            <a:ext cx="2205243" cy="2205243"/>
          </a:xfrm>
          <a:prstGeom prst="ellipse">
            <a:avLst/>
          </a:prstGeom>
          <a:gradFill>
            <a:gsLst>
              <a:gs pos="0">
                <a:schemeClr val="accent3">
                  <a:lumMod val="40000"/>
                  <a:lumOff val="60000"/>
                </a:schemeClr>
              </a:gs>
              <a:gs pos="53000">
                <a:schemeClr val="accent3">
                  <a:lumMod val="95000"/>
                  <a:lumOff val="5000"/>
                </a:schemeClr>
              </a:gs>
              <a:gs pos="100000">
                <a:schemeClr val="accent3">
                  <a:lumMod val="60000"/>
                </a:schemeClr>
              </a:gs>
            </a:gsLst>
            <a:path path="circle">
              <a:fillToRect l="50000" t="130000" r="50000" b="-30000"/>
            </a:path>
          </a:gradFill>
          <a:ln>
            <a:noFill/>
          </a:ln>
          <a:effectLst>
            <a:outerShdw blurRad="673100" dist="520700" dir="5040000" sx="36000" sy="36000" rotWithShape="0">
              <a:prstClr val="black">
                <a:alpha val="51000"/>
              </a:prstClr>
            </a:outerShdw>
          </a:effectLst>
          <a:scene3d>
            <a:camera prst="orthographicFront">
              <a:rot lat="300000" lon="0" rev="0"/>
            </a:camera>
            <a:lightRig rig="threePt" dir="t"/>
          </a:scene3d>
          <a:sp3d prstMaterial="clear">
            <a:bevelT w="1104900" h="1104900"/>
            <a:bevelB w="1104900" h="1104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90" name="TextBox 89">
            <a:extLst>
              <a:ext uri="{FF2B5EF4-FFF2-40B4-BE49-F238E27FC236}">
                <a16:creationId xmlns:a16="http://schemas.microsoft.com/office/drawing/2014/main" xmlns="" id="{BB34466A-3A0B-4B55-B44F-687FBDC1C876}"/>
              </a:ext>
            </a:extLst>
          </p:cNvPr>
          <p:cNvSpPr txBox="1"/>
          <p:nvPr/>
        </p:nvSpPr>
        <p:spPr>
          <a:xfrm>
            <a:off x="1306347" y="139288"/>
            <a:ext cx="1194558" cy="584775"/>
          </a:xfrm>
          <a:prstGeom prst="rect">
            <a:avLst/>
          </a:prstGeom>
          <a:noFill/>
        </p:spPr>
        <p:txBody>
          <a:bodyPr wrap="none" rtlCol="0">
            <a:spAutoFit/>
          </a:bodyPr>
          <a:lstStyle/>
          <a:p>
            <a:r>
              <a:rPr lang="en-US" sz="3200" b="1" dirty="0" smtClean="0">
                <a:solidFill>
                  <a:schemeClr val="bg1">
                    <a:lumMod val="65000"/>
                  </a:schemeClr>
                </a:solidFill>
              </a:rPr>
              <a:t>Log In</a:t>
            </a:r>
            <a:endParaRPr lang="pl-PL" sz="3200" b="1" dirty="0">
              <a:solidFill>
                <a:schemeClr val="bg1">
                  <a:lumMod val="65000"/>
                </a:schemeClr>
              </a:solidFill>
            </a:endParaRPr>
          </a:p>
        </p:txBody>
      </p:sp>
      <p:sp>
        <p:nvSpPr>
          <p:cNvPr id="91" name="TextBox 90">
            <a:extLst>
              <a:ext uri="{FF2B5EF4-FFF2-40B4-BE49-F238E27FC236}">
                <a16:creationId xmlns:a16="http://schemas.microsoft.com/office/drawing/2014/main" xmlns="" id="{F1B54352-8BDC-480B-8C0B-56697788FA92}"/>
              </a:ext>
            </a:extLst>
          </p:cNvPr>
          <p:cNvSpPr txBox="1"/>
          <p:nvPr/>
        </p:nvSpPr>
        <p:spPr>
          <a:xfrm>
            <a:off x="9283328" y="50444"/>
            <a:ext cx="1346844" cy="584775"/>
          </a:xfrm>
          <a:prstGeom prst="rect">
            <a:avLst/>
          </a:prstGeom>
          <a:noFill/>
        </p:spPr>
        <p:txBody>
          <a:bodyPr wrap="none" rtlCol="0">
            <a:spAutoFit/>
          </a:bodyPr>
          <a:lstStyle/>
          <a:p>
            <a:r>
              <a:rPr lang="en-US" sz="3200" b="1" dirty="0" smtClean="0">
                <a:solidFill>
                  <a:schemeClr val="bg1">
                    <a:lumMod val="65000"/>
                  </a:schemeClr>
                </a:solidFill>
              </a:rPr>
              <a:t>Log off</a:t>
            </a:r>
            <a:endParaRPr lang="pl-PL" sz="3200" b="1" dirty="0">
              <a:solidFill>
                <a:schemeClr val="bg1">
                  <a:lumMod val="65000"/>
                </a:schemeClr>
              </a:solidFill>
            </a:endParaRPr>
          </a:p>
        </p:txBody>
      </p:sp>
      <p:sp>
        <p:nvSpPr>
          <p:cNvPr id="2" name="Isosceles Triangle 1">
            <a:extLst>
              <a:ext uri="{FF2B5EF4-FFF2-40B4-BE49-F238E27FC236}">
                <a16:creationId xmlns:a16="http://schemas.microsoft.com/office/drawing/2014/main" xmlns="" id="{93DE9F63-3A3C-41EF-89E1-FE37937528AB}"/>
              </a:ext>
            </a:extLst>
          </p:cNvPr>
          <p:cNvSpPr/>
          <p:nvPr/>
        </p:nvSpPr>
        <p:spPr>
          <a:xfrm rot="18700047">
            <a:off x="8532845" y="-20394"/>
            <a:ext cx="605944" cy="700716"/>
          </a:xfrm>
          <a:prstGeom prst="triangle">
            <a:avLst>
              <a:gd name="adj" fmla="val 18379"/>
            </a:avLst>
          </a:prstGeom>
          <a:gradFill>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gradFill>
          <a:ln>
            <a:noFill/>
          </a:ln>
          <a:scene3d>
            <a:camera prst="perspectiveRelaxedModerately" fov="3300000"/>
            <a:lightRig rig="two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7" name="AutoShape 59"/>
          <p:cNvSpPr>
            <a:spLocks/>
          </p:cNvSpPr>
          <p:nvPr/>
        </p:nvSpPr>
        <p:spPr bwMode="auto">
          <a:xfrm>
            <a:off x="3489727" y="1701472"/>
            <a:ext cx="488901" cy="488067"/>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w="12700" cap="flat" cmpd="sng">
            <a:solidFill>
              <a:schemeClr val="bg1"/>
            </a:solidFill>
            <a:prstDash val="solid"/>
            <a:miter lim="0"/>
            <a:headEnd/>
            <a:tailEnd/>
          </a:ln>
          <a:effectLst/>
          <a:extLst/>
        </p:spPr>
        <p:txBody>
          <a:bodyPr lIns="50800" tIns="50800" rIns="50800" bIns="50800" anchor="ctr"/>
          <a:lstStyle/>
          <a:p>
            <a:pPr defTabSz="609585"/>
            <a:endParaRPr lang="en-US" sz="4000" dirty="0">
              <a:solidFill>
                <a:schemeClr val="bg1"/>
              </a:solidFill>
              <a:effectLst>
                <a:outerShdw blurRad="38100" dist="38100" dir="2700000" algn="tl">
                  <a:srgbClr val="000000"/>
                </a:outerShdw>
              </a:effectLst>
            </a:endParaRPr>
          </a:p>
        </p:txBody>
      </p:sp>
      <p:grpSp>
        <p:nvGrpSpPr>
          <p:cNvPr id="28" name="Group 27"/>
          <p:cNvGrpSpPr/>
          <p:nvPr/>
        </p:nvGrpSpPr>
        <p:grpSpPr>
          <a:xfrm>
            <a:off x="3441065" y="3158190"/>
            <a:ext cx="488901" cy="488067"/>
            <a:chOff x="2164728" y="1071199"/>
            <a:chExt cx="488901" cy="488067"/>
          </a:xfrm>
          <a:solidFill>
            <a:schemeClr val="bg1"/>
          </a:solidFill>
        </p:grpSpPr>
        <p:sp>
          <p:nvSpPr>
            <p:cNvPr id="29" name="AutoShape 128"/>
            <p:cNvSpPr>
              <a:spLocks/>
            </p:cNvSpPr>
            <p:nvPr/>
          </p:nvSpPr>
          <p:spPr bwMode="auto">
            <a:xfrm>
              <a:off x="2164728" y="1071199"/>
              <a:ext cx="488901"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0" name="AutoShape 129"/>
            <p:cNvSpPr>
              <a:spLocks/>
            </p:cNvSpPr>
            <p:nvPr/>
          </p:nvSpPr>
          <p:spPr bwMode="auto">
            <a:xfrm>
              <a:off x="2470082" y="1132103"/>
              <a:ext cx="121808" cy="12180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sp>
        <p:nvSpPr>
          <p:cNvPr id="42" name="TextBox 41">
            <a:extLst>
              <a:ext uri="{FF2B5EF4-FFF2-40B4-BE49-F238E27FC236}">
                <a16:creationId xmlns:a16="http://schemas.microsoft.com/office/drawing/2014/main" xmlns="" id="{BB34466A-3A0B-4B55-B44F-687FBDC1C876}"/>
              </a:ext>
            </a:extLst>
          </p:cNvPr>
          <p:cNvSpPr txBox="1"/>
          <p:nvPr/>
        </p:nvSpPr>
        <p:spPr>
          <a:xfrm>
            <a:off x="4736721" y="220698"/>
            <a:ext cx="2777876" cy="584775"/>
          </a:xfrm>
          <a:prstGeom prst="rect">
            <a:avLst/>
          </a:prstGeom>
          <a:noFill/>
        </p:spPr>
        <p:txBody>
          <a:bodyPr wrap="none" rtlCol="0">
            <a:spAutoFit/>
          </a:bodyPr>
          <a:lstStyle/>
          <a:p>
            <a:r>
              <a:rPr lang="en-US" sz="3200" b="1" dirty="0" smtClean="0">
                <a:solidFill>
                  <a:schemeClr val="bg1">
                    <a:lumMod val="65000"/>
                  </a:schemeClr>
                </a:solidFill>
              </a:rPr>
              <a:t>DAILY ACTIVITY</a:t>
            </a:r>
            <a:endParaRPr lang="pl-PL" sz="3200" b="1" dirty="0">
              <a:solidFill>
                <a:schemeClr val="bg1">
                  <a:lumMod val="65000"/>
                </a:schemeClr>
              </a:solidFill>
            </a:endParaRPr>
          </a:p>
        </p:txBody>
      </p:sp>
      <p:grpSp>
        <p:nvGrpSpPr>
          <p:cNvPr id="43" name="Group 42"/>
          <p:cNvGrpSpPr/>
          <p:nvPr/>
        </p:nvGrpSpPr>
        <p:grpSpPr>
          <a:xfrm>
            <a:off x="6930244" y="4568740"/>
            <a:ext cx="411390" cy="411390"/>
            <a:chOff x="3141697" y="1071199"/>
            <a:chExt cx="488067" cy="488067"/>
          </a:xfrm>
          <a:solidFill>
            <a:schemeClr val="bg1">
              <a:lumMod val="75000"/>
            </a:schemeClr>
          </a:solidFill>
        </p:grpSpPr>
        <p:sp>
          <p:nvSpPr>
            <p:cNvPr id="44" name="AutoShape 126"/>
            <p:cNvSpPr>
              <a:spLocks/>
            </p:cNvSpPr>
            <p:nvPr/>
          </p:nvSpPr>
          <p:spPr bwMode="auto">
            <a:xfrm>
              <a:off x="3141697" y="1071199"/>
              <a:ext cx="488067"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45" name="AutoShape 127"/>
            <p:cNvSpPr>
              <a:spLocks/>
            </p:cNvSpPr>
            <p:nvPr/>
          </p:nvSpPr>
          <p:spPr bwMode="auto">
            <a:xfrm>
              <a:off x="3339426" y="1147122"/>
              <a:ext cx="115133" cy="114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grpSp>
      <p:grpSp>
        <p:nvGrpSpPr>
          <p:cNvPr id="46" name="Group 45"/>
          <p:cNvGrpSpPr/>
          <p:nvPr/>
        </p:nvGrpSpPr>
        <p:grpSpPr>
          <a:xfrm>
            <a:off x="8131394" y="1716517"/>
            <a:ext cx="399954" cy="426228"/>
            <a:chOff x="8087449" y="3034316"/>
            <a:chExt cx="488067" cy="473884"/>
          </a:xfrm>
          <a:solidFill>
            <a:schemeClr val="bg1"/>
          </a:solidFill>
        </p:grpSpPr>
        <p:sp>
          <p:nvSpPr>
            <p:cNvPr id="47" name="AutoShape 16"/>
            <p:cNvSpPr>
              <a:spLocks/>
            </p:cNvSpPr>
            <p:nvPr/>
          </p:nvSpPr>
          <p:spPr bwMode="auto">
            <a:xfrm>
              <a:off x="8331899" y="3293784"/>
              <a:ext cx="60904" cy="617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 name="AutoShape 17"/>
            <p:cNvSpPr>
              <a:spLocks/>
            </p:cNvSpPr>
            <p:nvPr/>
          </p:nvSpPr>
          <p:spPr bwMode="auto">
            <a:xfrm>
              <a:off x="8087449" y="3034316"/>
              <a:ext cx="488067" cy="473884"/>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49" name="Shape 4762"/>
          <p:cNvSpPr/>
          <p:nvPr/>
        </p:nvSpPr>
        <p:spPr>
          <a:xfrm>
            <a:off x="8288810" y="1501364"/>
            <a:ext cx="200678" cy="200678"/>
          </a:xfrm>
          <a:custGeom>
            <a:avLst/>
            <a:gdLst/>
            <a:ahLst/>
            <a:cxnLst/>
            <a:rect l="0" t="0" r="0" b="0"/>
            <a:pathLst>
              <a:path w="120000" h="120000" extrusionOk="0">
                <a:moveTo>
                  <a:pt x="53811" y="81777"/>
                </a:moveTo>
                <a:cubicBezTo>
                  <a:pt x="52850" y="82572"/>
                  <a:pt x="51972" y="83027"/>
                  <a:pt x="50466" y="83138"/>
                </a:cubicBezTo>
                <a:lnTo>
                  <a:pt x="50466" y="73061"/>
                </a:lnTo>
                <a:cubicBezTo>
                  <a:pt x="51105" y="73233"/>
                  <a:pt x="51377" y="73438"/>
                  <a:pt x="51988" y="73666"/>
                </a:cubicBezTo>
                <a:cubicBezTo>
                  <a:pt x="52605" y="73900"/>
                  <a:pt x="53155" y="74205"/>
                  <a:pt x="53644" y="74577"/>
                </a:cubicBezTo>
                <a:cubicBezTo>
                  <a:pt x="54133" y="74950"/>
                  <a:pt x="54522" y="75416"/>
                  <a:pt x="54816" y="75961"/>
                </a:cubicBezTo>
                <a:cubicBezTo>
                  <a:pt x="55111" y="76511"/>
                  <a:pt x="55255" y="77188"/>
                  <a:pt x="55255" y="77994"/>
                </a:cubicBezTo>
                <a:cubicBezTo>
                  <a:pt x="55255" y="79722"/>
                  <a:pt x="54772" y="80983"/>
                  <a:pt x="53811" y="81777"/>
                </a:cubicBezTo>
                <a:moveTo>
                  <a:pt x="47950" y="67222"/>
                </a:moveTo>
                <a:cubicBezTo>
                  <a:pt x="47366" y="67077"/>
                  <a:pt x="47144" y="66894"/>
                  <a:pt x="46572" y="66683"/>
                </a:cubicBezTo>
                <a:cubicBezTo>
                  <a:pt x="46000" y="66466"/>
                  <a:pt x="45494" y="66183"/>
                  <a:pt x="45066" y="65838"/>
                </a:cubicBezTo>
                <a:cubicBezTo>
                  <a:pt x="44633" y="65494"/>
                  <a:pt x="44272" y="65077"/>
                  <a:pt x="43994" y="64583"/>
                </a:cubicBezTo>
                <a:cubicBezTo>
                  <a:pt x="43716" y="64094"/>
                  <a:pt x="43577" y="63505"/>
                  <a:pt x="43577" y="62811"/>
                </a:cubicBezTo>
                <a:cubicBezTo>
                  <a:pt x="43577" y="61283"/>
                  <a:pt x="43988" y="60194"/>
                  <a:pt x="44816" y="59544"/>
                </a:cubicBezTo>
                <a:cubicBezTo>
                  <a:pt x="45633" y="58894"/>
                  <a:pt x="46444" y="58572"/>
                  <a:pt x="47950" y="58572"/>
                </a:cubicBezTo>
                <a:cubicBezTo>
                  <a:pt x="47950" y="58572"/>
                  <a:pt x="47950" y="67222"/>
                  <a:pt x="47950" y="67222"/>
                </a:cubicBezTo>
                <a:close/>
                <a:moveTo>
                  <a:pt x="56972" y="70683"/>
                </a:moveTo>
                <a:cubicBezTo>
                  <a:pt x="56050" y="69961"/>
                  <a:pt x="54988" y="69372"/>
                  <a:pt x="53794" y="68911"/>
                </a:cubicBezTo>
                <a:cubicBezTo>
                  <a:pt x="52588" y="68450"/>
                  <a:pt x="51722" y="68044"/>
                  <a:pt x="50466" y="67700"/>
                </a:cubicBezTo>
                <a:lnTo>
                  <a:pt x="50466" y="58572"/>
                </a:lnTo>
                <a:cubicBezTo>
                  <a:pt x="51972" y="58572"/>
                  <a:pt x="52711" y="58961"/>
                  <a:pt x="53394" y="59738"/>
                </a:cubicBezTo>
                <a:cubicBezTo>
                  <a:pt x="54077" y="60516"/>
                  <a:pt x="54444" y="61644"/>
                  <a:pt x="54500" y="63116"/>
                </a:cubicBezTo>
                <a:lnTo>
                  <a:pt x="59272" y="63116"/>
                </a:lnTo>
                <a:cubicBezTo>
                  <a:pt x="59272" y="61700"/>
                  <a:pt x="59027" y="60461"/>
                  <a:pt x="58538" y="59388"/>
                </a:cubicBezTo>
                <a:cubicBezTo>
                  <a:pt x="58055" y="58327"/>
                  <a:pt x="57394" y="57444"/>
                  <a:pt x="56572" y="56755"/>
                </a:cubicBezTo>
                <a:cubicBezTo>
                  <a:pt x="55750" y="56061"/>
                  <a:pt x="54777" y="55544"/>
                  <a:pt x="53661" y="55194"/>
                </a:cubicBezTo>
                <a:cubicBezTo>
                  <a:pt x="52550" y="54850"/>
                  <a:pt x="51722" y="54677"/>
                  <a:pt x="50466" y="54677"/>
                </a:cubicBezTo>
                <a:lnTo>
                  <a:pt x="50466" y="51838"/>
                </a:lnTo>
                <a:lnTo>
                  <a:pt x="47950" y="51838"/>
                </a:lnTo>
                <a:lnTo>
                  <a:pt x="47950" y="54677"/>
                </a:lnTo>
                <a:cubicBezTo>
                  <a:pt x="46694" y="54677"/>
                  <a:pt x="45850" y="54866"/>
                  <a:pt x="44711" y="55238"/>
                </a:cubicBezTo>
                <a:cubicBezTo>
                  <a:pt x="43566" y="55616"/>
                  <a:pt x="42555" y="56155"/>
                  <a:pt x="41672" y="56861"/>
                </a:cubicBezTo>
                <a:cubicBezTo>
                  <a:pt x="40794" y="57572"/>
                  <a:pt x="40100" y="58450"/>
                  <a:pt x="39583" y="59500"/>
                </a:cubicBezTo>
                <a:cubicBezTo>
                  <a:pt x="39066" y="60550"/>
                  <a:pt x="38805" y="61772"/>
                  <a:pt x="38805" y="63155"/>
                </a:cubicBezTo>
                <a:cubicBezTo>
                  <a:pt x="38805" y="64744"/>
                  <a:pt x="39083" y="66066"/>
                  <a:pt x="39644" y="67138"/>
                </a:cubicBezTo>
                <a:cubicBezTo>
                  <a:pt x="40205" y="68205"/>
                  <a:pt x="40933" y="69088"/>
                  <a:pt x="41838" y="69794"/>
                </a:cubicBezTo>
                <a:cubicBezTo>
                  <a:pt x="42744" y="70505"/>
                  <a:pt x="43766" y="71077"/>
                  <a:pt x="44894" y="71527"/>
                </a:cubicBezTo>
                <a:cubicBezTo>
                  <a:pt x="46027" y="71977"/>
                  <a:pt x="46811" y="72355"/>
                  <a:pt x="47950" y="72672"/>
                </a:cubicBezTo>
                <a:lnTo>
                  <a:pt x="47950" y="83138"/>
                </a:lnTo>
                <a:cubicBezTo>
                  <a:pt x="46027" y="83083"/>
                  <a:pt x="45000" y="82511"/>
                  <a:pt x="44166" y="81411"/>
                </a:cubicBezTo>
                <a:cubicBezTo>
                  <a:pt x="43327" y="80316"/>
                  <a:pt x="42922" y="78816"/>
                  <a:pt x="42950" y="76911"/>
                </a:cubicBezTo>
                <a:lnTo>
                  <a:pt x="38177" y="76911"/>
                </a:lnTo>
                <a:cubicBezTo>
                  <a:pt x="38150" y="78527"/>
                  <a:pt x="38377" y="79955"/>
                  <a:pt x="38866" y="81194"/>
                </a:cubicBezTo>
                <a:cubicBezTo>
                  <a:pt x="39361" y="82438"/>
                  <a:pt x="40050" y="83483"/>
                  <a:pt x="40938" y="84333"/>
                </a:cubicBezTo>
                <a:cubicBezTo>
                  <a:pt x="41833" y="85183"/>
                  <a:pt x="42905" y="85838"/>
                  <a:pt x="44166" y="86300"/>
                </a:cubicBezTo>
                <a:cubicBezTo>
                  <a:pt x="45422" y="86761"/>
                  <a:pt x="46444" y="87005"/>
                  <a:pt x="47950" y="87038"/>
                </a:cubicBezTo>
                <a:lnTo>
                  <a:pt x="47950" y="89994"/>
                </a:lnTo>
                <a:lnTo>
                  <a:pt x="50466" y="89994"/>
                </a:lnTo>
                <a:lnTo>
                  <a:pt x="50466" y="87038"/>
                </a:lnTo>
                <a:cubicBezTo>
                  <a:pt x="51861" y="86977"/>
                  <a:pt x="52800" y="86738"/>
                  <a:pt x="54000" y="86322"/>
                </a:cubicBezTo>
                <a:cubicBezTo>
                  <a:pt x="55200" y="85905"/>
                  <a:pt x="56244" y="85300"/>
                  <a:pt x="57138" y="84505"/>
                </a:cubicBezTo>
                <a:cubicBezTo>
                  <a:pt x="58027" y="83711"/>
                  <a:pt x="58738" y="82716"/>
                  <a:pt x="59255" y="81516"/>
                </a:cubicBezTo>
                <a:cubicBezTo>
                  <a:pt x="59766" y="80327"/>
                  <a:pt x="60027" y="78916"/>
                  <a:pt x="60027" y="77300"/>
                </a:cubicBezTo>
                <a:cubicBezTo>
                  <a:pt x="60027" y="75744"/>
                  <a:pt x="59750" y="74433"/>
                  <a:pt x="59188" y="73366"/>
                </a:cubicBezTo>
                <a:cubicBezTo>
                  <a:pt x="58633" y="72300"/>
                  <a:pt x="57894" y="71405"/>
                  <a:pt x="56972" y="70683"/>
                </a:cubicBezTo>
                <a:moveTo>
                  <a:pt x="70911" y="0"/>
                </a:moveTo>
                <a:cubicBezTo>
                  <a:pt x="55105" y="0"/>
                  <a:pt x="41088" y="7500"/>
                  <a:pt x="32105" y="19094"/>
                </a:cubicBezTo>
                <a:cubicBezTo>
                  <a:pt x="35133" y="18105"/>
                  <a:pt x="38277" y="17400"/>
                  <a:pt x="41511" y="16950"/>
                </a:cubicBezTo>
                <a:cubicBezTo>
                  <a:pt x="49266" y="9855"/>
                  <a:pt x="59566" y="5483"/>
                  <a:pt x="70911" y="5483"/>
                </a:cubicBezTo>
                <a:cubicBezTo>
                  <a:pt x="94994" y="5483"/>
                  <a:pt x="114516" y="25011"/>
                  <a:pt x="114516" y="49088"/>
                </a:cubicBezTo>
                <a:cubicBezTo>
                  <a:pt x="114516" y="60433"/>
                  <a:pt x="110150" y="70733"/>
                  <a:pt x="103050" y="78488"/>
                </a:cubicBezTo>
                <a:cubicBezTo>
                  <a:pt x="102600" y="81722"/>
                  <a:pt x="101894" y="84866"/>
                  <a:pt x="100905" y="87894"/>
                </a:cubicBezTo>
                <a:cubicBezTo>
                  <a:pt x="112500" y="78911"/>
                  <a:pt x="120000" y="64894"/>
                  <a:pt x="120000" y="49088"/>
                </a:cubicBezTo>
                <a:cubicBezTo>
                  <a:pt x="120000" y="21977"/>
                  <a:pt x="98022" y="0"/>
                  <a:pt x="70911" y="0"/>
                </a:cubicBezTo>
                <a:moveTo>
                  <a:pt x="49088" y="114516"/>
                </a:moveTo>
                <a:cubicBezTo>
                  <a:pt x="25005" y="114516"/>
                  <a:pt x="5483" y="94988"/>
                  <a:pt x="5483" y="70911"/>
                </a:cubicBezTo>
                <a:cubicBezTo>
                  <a:pt x="5483" y="46827"/>
                  <a:pt x="25005" y="27305"/>
                  <a:pt x="49088" y="27305"/>
                </a:cubicBezTo>
                <a:cubicBezTo>
                  <a:pt x="73177" y="27305"/>
                  <a:pt x="92694" y="46827"/>
                  <a:pt x="92694" y="70911"/>
                </a:cubicBezTo>
                <a:cubicBezTo>
                  <a:pt x="92694" y="94988"/>
                  <a:pt x="73177" y="114516"/>
                  <a:pt x="49088" y="114516"/>
                </a:cubicBezTo>
                <a:moveTo>
                  <a:pt x="49088" y="21816"/>
                </a:moveTo>
                <a:cubicBezTo>
                  <a:pt x="21977" y="21816"/>
                  <a:pt x="0" y="43800"/>
                  <a:pt x="0" y="70911"/>
                </a:cubicBezTo>
                <a:cubicBezTo>
                  <a:pt x="0" y="98022"/>
                  <a:pt x="21977" y="120000"/>
                  <a:pt x="49088" y="120000"/>
                </a:cubicBezTo>
                <a:cubicBezTo>
                  <a:pt x="76200" y="120000"/>
                  <a:pt x="98183" y="98022"/>
                  <a:pt x="98183" y="70911"/>
                </a:cubicBezTo>
                <a:cubicBezTo>
                  <a:pt x="98183" y="43800"/>
                  <a:pt x="76200" y="21816"/>
                  <a:pt x="49088" y="21816"/>
                </a:cubicBezTo>
              </a:path>
            </a:pathLst>
          </a:custGeom>
          <a:solidFill>
            <a:schemeClr val="bg1"/>
          </a:solidFill>
          <a:ln>
            <a:noFill/>
          </a:ln>
        </p:spPr>
        <p:txBody>
          <a:bodyPr lIns="19038" tIns="19038" rIns="19038" bIns="19038"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Arial" panose="020B0604020202020204" pitchFamily="34" charset="0"/>
              <a:ea typeface="Lato"/>
              <a:cs typeface="Arial" panose="020B0604020202020204" pitchFamily="34" charset="0"/>
              <a:sym typeface="Lato"/>
            </a:endParaRPr>
          </a:p>
        </p:txBody>
      </p:sp>
      <p:sp>
        <p:nvSpPr>
          <p:cNvPr id="63" name="Freeform 5"/>
          <p:cNvSpPr>
            <a:spLocks noEditPoints="1"/>
          </p:cNvSpPr>
          <p:nvPr/>
        </p:nvSpPr>
        <p:spPr bwMode="auto">
          <a:xfrm>
            <a:off x="8288810" y="3210907"/>
            <a:ext cx="485076" cy="587198"/>
          </a:xfrm>
          <a:custGeom>
            <a:avLst/>
            <a:gdLst>
              <a:gd name="T0" fmla="*/ 791 w 812"/>
              <a:gd name="T1" fmla="*/ 578 h 983"/>
              <a:gd name="T2" fmla="*/ 697 w 812"/>
              <a:gd name="T3" fmla="*/ 481 h 983"/>
              <a:gd name="T4" fmla="*/ 543 w 812"/>
              <a:gd name="T5" fmla="*/ 441 h 983"/>
              <a:gd name="T6" fmla="*/ 504 w 812"/>
              <a:gd name="T7" fmla="*/ 400 h 983"/>
              <a:gd name="T8" fmla="*/ 541 w 812"/>
              <a:gd name="T9" fmla="*/ 311 h 983"/>
              <a:gd name="T10" fmla="*/ 543 w 812"/>
              <a:gd name="T11" fmla="*/ 311 h 983"/>
              <a:gd name="T12" fmla="*/ 571 w 812"/>
              <a:gd name="T13" fmla="*/ 222 h 983"/>
              <a:gd name="T14" fmla="*/ 584 w 812"/>
              <a:gd name="T15" fmla="*/ 153 h 983"/>
              <a:gd name="T16" fmla="*/ 524 w 812"/>
              <a:gd name="T17" fmla="*/ 34 h 983"/>
              <a:gd name="T18" fmla="*/ 486 w 812"/>
              <a:gd name="T19" fmla="*/ 16 h 983"/>
              <a:gd name="T20" fmla="*/ 371 w 812"/>
              <a:gd name="T21" fmla="*/ 0 h 983"/>
              <a:gd name="T22" fmla="*/ 315 w 812"/>
              <a:gd name="T23" fmla="*/ 29 h 983"/>
              <a:gd name="T24" fmla="*/ 256 w 812"/>
              <a:gd name="T25" fmla="*/ 49 h 983"/>
              <a:gd name="T26" fmla="*/ 227 w 812"/>
              <a:gd name="T27" fmla="*/ 128 h 983"/>
              <a:gd name="T28" fmla="*/ 237 w 812"/>
              <a:gd name="T29" fmla="*/ 227 h 983"/>
              <a:gd name="T30" fmla="*/ 261 w 812"/>
              <a:gd name="T31" fmla="*/ 311 h 983"/>
              <a:gd name="T32" fmla="*/ 262 w 812"/>
              <a:gd name="T33" fmla="*/ 311 h 983"/>
              <a:gd name="T34" fmla="*/ 280 w 812"/>
              <a:gd name="T35" fmla="*/ 352 h 983"/>
              <a:gd name="T36" fmla="*/ 286 w 812"/>
              <a:gd name="T37" fmla="*/ 420 h 983"/>
              <a:gd name="T38" fmla="*/ 190 w 812"/>
              <a:gd name="T39" fmla="*/ 462 h 983"/>
              <a:gd name="T40" fmla="*/ 41 w 812"/>
              <a:gd name="T41" fmla="*/ 534 h 983"/>
              <a:gd name="T42" fmla="*/ 21 w 812"/>
              <a:gd name="T43" fmla="*/ 579 h 983"/>
              <a:gd name="T44" fmla="*/ 60 w 812"/>
              <a:gd name="T45" fmla="*/ 924 h 983"/>
              <a:gd name="T46" fmla="*/ 406 w 812"/>
              <a:gd name="T47" fmla="*/ 983 h 983"/>
              <a:gd name="T48" fmla="*/ 753 w 812"/>
              <a:gd name="T49" fmla="*/ 924 h 983"/>
              <a:gd name="T50" fmla="*/ 791 w 812"/>
              <a:gd name="T51" fmla="*/ 579 h 983"/>
              <a:gd name="T52" fmla="*/ 410 w 812"/>
              <a:gd name="T53" fmla="*/ 542 h 983"/>
              <a:gd name="T54" fmla="*/ 526 w 812"/>
              <a:gd name="T55" fmla="*/ 464 h 983"/>
              <a:gd name="T56" fmla="*/ 342 w 812"/>
              <a:gd name="T57" fmla="*/ 589 h 983"/>
              <a:gd name="T58" fmla="*/ 308 w 812"/>
              <a:gd name="T59" fmla="*/ 437 h 983"/>
              <a:gd name="T60" fmla="*/ 402 w 812"/>
              <a:gd name="T61" fmla="*/ 542 h 983"/>
              <a:gd name="T62" fmla="*/ 755 w 812"/>
              <a:gd name="T63" fmla="*/ 857 h 983"/>
              <a:gd name="T64" fmla="*/ 406 w 812"/>
              <a:gd name="T65" fmla="*/ 928 h 983"/>
              <a:gd name="T66" fmla="*/ 58 w 812"/>
              <a:gd name="T67" fmla="*/ 857 h 983"/>
              <a:gd name="T68" fmla="*/ 73 w 812"/>
              <a:gd name="T69" fmla="*/ 595 h 983"/>
              <a:gd name="T70" fmla="*/ 135 w 812"/>
              <a:gd name="T71" fmla="*/ 532 h 983"/>
              <a:gd name="T72" fmla="*/ 272 w 812"/>
              <a:gd name="T73" fmla="*/ 499 h 983"/>
              <a:gd name="T74" fmla="*/ 332 w 812"/>
              <a:gd name="T75" fmla="*/ 633 h 983"/>
              <a:gd name="T76" fmla="*/ 378 w 812"/>
              <a:gd name="T77" fmla="*/ 597 h 983"/>
              <a:gd name="T78" fmla="*/ 327 w 812"/>
              <a:gd name="T79" fmla="*/ 840 h 983"/>
              <a:gd name="T80" fmla="*/ 486 w 812"/>
              <a:gd name="T81" fmla="*/ 840 h 983"/>
              <a:gd name="T82" fmla="*/ 435 w 812"/>
              <a:gd name="T83" fmla="*/ 597 h 983"/>
              <a:gd name="T84" fmla="*/ 481 w 812"/>
              <a:gd name="T85" fmla="*/ 633 h 983"/>
              <a:gd name="T86" fmla="*/ 541 w 812"/>
              <a:gd name="T87" fmla="*/ 499 h 983"/>
              <a:gd name="T88" fmla="*/ 677 w 812"/>
              <a:gd name="T89" fmla="*/ 532 h 983"/>
              <a:gd name="T90" fmla="*/ 739 w 812"/>
              <a:gd name="T91" fmla="*/ 595 h 983"/>
              <a:gd name="T92" fmla="*/ 755 w 812"/>
              <a:gd name="T93" fmla="*/ 857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2" h="983">
                <a:moveTo>
                  <a:pt x="791" y="579"/>
                </a:moveTo>
                <a:cubicBezTo>
                  <a:pt x="791" y="578"/>
                  <a:pt x="791" y="578"/>
                  <a:pt x="791" y="578"/>
                </a:cubicBezTo>
                <a:cubicBezTo>
                  <a:pt x="790" y="570"/>
                  <a:pt x="786" y="553"/>
                  <a:pt x="772" y="534"/>
                </a:cubicBezTo>
                <a:cubicBezTo>
                  <a:pt x="756" y="511"/>
                  <a:pt x="730" y="494"/>
                  <a:pt x="697" y="481"/>
                </a:cubicBezTo>
                <a:cubicBezTo>
                  <a:pt x="674" y="471"/>
                  <a:pt x="647" y="467"/>
                  <a:pt x="622" y="462"/>
                </a:cubicBezTo>
                <a:cubicBezTo>
                  <a:pt x="595" y="457"/>
                  <a:pt x="567" y="452"/>
                  <a:pt x="543" y="441"/>
                </a:cubicBezTo>
                <a:cubicBezTo>
                  <a:pt x="521" y="418"/>
                  <a:pt x="521" y="418"/>
                  <a:pt x="521" y="418"/>
                </a:cubicBezTo>
                <a:cubicBezTo>
                  <a:pt x="504" y="400"/>
                  <a:pt x="504" y="400"/>
                  <a:pt x="504" y="400"/>
                </a:cubicBezTo>
                <a:cubicBezTo>
                  <a:pt x="512" y="384"/>
                  <a:pt x="520" y="367"/>
                  <a:pt x="528" y="347"/>
                </a:cubicBezTo>
                <a:cubicBezTo>
                  <a:pt x="533" y="336"/>
                  <a:pt x="537" y="324"/>
                  <a:pt x="541" y="311"/>
                </a:cubicBezTo>
                <a:cubicBezTo>
                  <a:pt x="542" y="311"/>
                  <a:pt x="542" y="311"/>
                  <a:pt x="542" y="311"/>
                </a:cubicBezTo>
                <a:cubicBezTo>
                  <a:pt x="542" y="311"/>
                  <a:pt x="542" y="311"/>
                  <a:pt x="543" y="311"/>
                </a:cubicBezTo>
                <a:cubicBezTo>
                  <a:pt x="551" y="311"/>
                  <a:pt x="565" y="296"/>
                  <a:pt x="566" y="287"/>
                </a:cubicBezTo>
                <a:cubicBezTo>
                  <a:pt x="571" y="222"/>
                  <a:pt x="571" y="222"/>
                  <a:pt x="571" y="222"/>
                </a:cubicBezTo>
                <a:cubicBezTo>
                  <a:pt x="572" y="216"/>
                  <a:pt x="569" y="210"/>
                  <a:pt x="564" y="206"/>
                </a:cubicBezTo>
                <a:cubicBezTo>
                  <a:pt x="584" y="153"/>
                  <a:pt x="584" y="153"/>
                  <a:pt x="584" y="153"/>
                </a:cubicBezTo>
                <a:cubicBezTo>
                  <a:pt x="589" y="141"/>
                  <a:pt x="587" y="128"/>
                  <a:pt x="580" y="117"/>
                </a:cubicBezTo>
                <a:cubicBezTo>
                  <a:pt x="524" y="34"/>
                  <a:pt x="524" y="34"/>
                  <a:pt x="524" y="34"/>
                </a:cubicBezTo>
                <a:cubicBezTo>
                  <a:pt x="518" y="25"/>
                  <a:pt x="508" y="19"/>
                  <a:pt x="497" y="18"/>
                </a:cubicBezTo>
                <a:cubicBezTo>
                  <a:pt x="486" y="16"/>
                  <a:pt x="486" y="16"/>
                  <a:pt x="486" y="16"/>
                </a:cubicBezTo>
                <a:cubicBezTo>
                  <a:pt x="455" y="12"/>
                  <a:pt x="404" y="4"/>
                  <a:pt x="377" y="0"/>
                </a:cubicBezTo>
                <a:cubicBezTo>
                  <a:pt x="375" y="0"/>
                  <a:pt x="373" y="0"/>
                  <a:pt x="371" y="0"/>
                </a:cubicBezTo>
                <a:cubicBezTo>
                  <a:pt x="363" y="0"/>
                  <a:pt x="356" y="2"/>
                  <a:pt x="350" y="6"/>
                </a:cubicBezTo>
                <a:cubicBezTo>
                  <a:pt x="315" y="29"/>
                  <a:pt x="315" y="29"/>
                  <a:pt x="315" y="29"/>
                </a:cubicBezTo>
                <a:cubicBezTo>
                  <a:pt x="291" y="28"/>
                  <a:pt x="291" y="28"/>
                  <a:pt x="291" y="28"/>
                </a:cubicBezTo>
                <a:cubicBezTo>
                  <a:pt x="276" y="28"/>
                  <a:pt x="263" y="36"/>
                  <a:pt x="256" y="49"/>
                </a:cubicBezTo>
                <a:cubicBezTo>
                  <a:pt x="247" y="66"/>
                  <a:pt x="235" y="93"/>
                  <a:pt x="230" y="103"/>
                </a:cubicBezTo>
                <a:cubicBezTo>
                  <a:pt x="226" y="111"/>
                  <a:pt x="225" y="120"/>
                  <a:pt x="227" y="128"/>
                </a:cubicBezTo>
                <a:cubicBezTo>
                  <a:pt x="229" y="142"/>
                  <a:pt x="235" y="170"/>
                  <a:pt x="243" y="212"/>
                </a:cubicBezTo>
                <a:cubicBezTo>
                  <a:pt x="239" y="216"/>
                  <a:pt x="236" y="221"/>
                  <a:pt x="237" y="227"/>
                </a:cubicBezTo>
                <a:cubicBezTo>
                  <a:pt x="242" y="292"/>
                  <a:pt x="242" y="292"/>
                  <a:pt x="242" y="292"/>
                </a:cubicBezTo>
                <a:cubicBezTo>
                  <a:pt x="243" y="304"/>
                  <a:pt x="257" y="311"/>
                  <a:pt x="261" y="311"/>
                </a:cubicBezTo>
                <a:cubicBezTo>
                  <a:pt x="262" y="311"/>
                  <a:pt x="262" y="311"/>
                  <a:pt x="262" y="311"/>
                </a:cubicBezTo>
                <a:cubicBezTo>
                  <a:pt x="262" y="311"/>
                  <a:pt x="262" y="311"/>
                  <a:pt x="262" y="311"/>
                </a:cubicBezTo>
                <a:cubicBezTo>
                  <a:pt x="263" y="310"/>
                  <a:pt x="264" y="310"/>
                  <a:pt x="265" y="310"/>
                </a:cubicBezTo>
                <a:cubicBezTo>
                  <a:pt x="269" y="324"/>
                  <a:pt x="274" y="338"/>
                  <a:pt x="280" y="352"/>
                </a:cubicBezTo>
                <a:cubicBezTo>
                  <a:pt x="287" y="370"/>
                  <a:pt x="294" y="386"/>
                  <a:pt x="302" y="400"/>
                </a:cubicBezTo>
                <a:cubicBezTo>
                  <a:pt x="286" y="420"/>
                  <a:pt x="286" y="420"/>
                  <a:pt x="286" y="420"/>
                </a:cubicBezTo>
                <a:cubicBezTo>
                  <a:pt x="269" y="441"/>
                  <a:pt x="269" y="441"/>
                  <a:pt x="269" y="441"/>
                </a:cubicBezTo>
                <a:cubicBezTo>
                  <a:pt x="245" y="452"/>
                  <a:pt x="217" y="457"/>
                  <a:pt x="190" y="462"/>
                </a:cubicBezTo>
                <a:cubicBezTo>
                  <a:pt x="165" y="467"/>
                  <a:pt x="139" y="471"/>
                  <a:pt x="115" y="481"/>
                </a:cubicBezTo>
                <a:cubicBezTo>
                  <a:pt x="82" y="494"/>
                  <a:pt x="57" y="512"/>
                  <a:pt x="41" y="534"/>
                </a:cubicBezTo>
                <a:cubicBezTo>
                  <a:pt x="26" y="553"/>
                  <a:pt x="23" y="570"/>
                  <a:pt x="21" y="578"/>
                </a:cubicBezTo>
                <a:cubicBezTo>
                  <a:pt x="21" y="578"/>
                  <a:pt x="21" y="578"/>
                  <a:pt x="21" y="579"/>
                </a:cubicBezTo>
                <a:cubicBezTo>
                  <a:pt x="13" y="605"/>
                  <a:pt x="3" y="749"/>
                  <a:pt x="1" y="844"/>
                </a:cubicBezTo>
                <a:cubicBezTo>
                  <a:pt x="0" y="869"/>
                  <a:pt x="7" y="901"/>
                  <a:pt x="60" y="924"/>
                </a:cubicBezTo>
                <a:cubicBezTo>
                  <a:pt x="115" y="949"/>
                  <a:pt x="190" y="966"/>
                  <a:pt x="283" y="975"/>
                </a:cubicBezTo>
                <a:cubicBezTo>
                  <a:pt x="353" y="982"/>
                  <a:pt x="406" y="983"/>
                  <a:pt x="406" y="983"/>
                </a:cubicBezTo>
                <a:cubicBezTo>
                  <a:pt x="408" y="983"/>
                  <a:pt x="612" y="982"/>
                  <a:pt x="752" y="925"/>
                </a:cubicBezTo>
                <a:cubicBezTo>
                  <a:pt x="753" y="924"/>
                  <a:pt x="753" y="924"/>
                  <a:pt x="753" y="924"/>
                </a:cubicBezTo>
                <a:cubicBezTo>
                  <a:pt x="806" y="901"/>
                  <a:pt x="812" y="869"/>
                  <a:pt x="812" y="844"/>
                </a:cubicBezTo>
                <a:cubicBezTo>
                  <a:pt x="809" y="749"/>
                  <a:pt x="799" y="605"/>
                  <a:pt x="791" y="579"/>
                </a:cubicBezTo>
                <a:close/>
                <a:moveTo>
                  <a:pt x="470" y="589"/>
                </a:moveTo>
                <a:cubicBezTo>
                  <a:pt x="410" y="542"/>
                  <a:pt x="410" y="542"/>
                  <a:pt x="410" y="542"/>
                </a:cubicBezTo>
                <a:cubicBezTo>
                  <a:pt x="501" y="437"/>
                  <a:pt x="501" y="437"/>
                  <a:pt x="501" y="437"/>
                </a:cubicBezTo>
                <a:cubicBezTo>
                  <a:pt x="526" y="464"/>
                  <a:pt x="526" y="464"/>
                  <a:pt x="526" y="464"/>
                </a:cubicBezTo>
                <a:lnTo>
                  <a:pt x="470" y="589"/>
                </a:lnTo>
                <a:close/>
                <a:moveTo>
                  <a:pt x="342" y="589"/>
                </a:moveTo>
                <a:cubicBezTo>
                  <a:pt x="286" y="464"/>
                  <a:pt x="286" y="464"/>
                  <a:pt x="286" y="464"/>
                </a:cubicBezTo>
                <a:cubicBezTo>
                  <a:pt x="308" y="437"/>
                  <a:pt x="308" y="437"/>
                  <a:pt x="308" y="437"/>
                </a:cubicBezTo>
                <a:cubicBezTo>
                  <a:pt x="308" y="437"/>
                  <a:pt x="308" y="437"/>
                  <a:pt x="308" y="437"/>
                </a:cubicBezTo>
                <a:cubicBezTo>
                  <a:pt x="402" y="542"/>
                  <a:pt x="402" y="542"/>
                  <a:pt x="402" y="542"/>
                </a:cubicBezTo>
                <a:lnTo>
                  <a:pt x="342" y="589"/>
                </a:lnTo>
                <a:close/>
                <a:moveTo>
                  <a:pt x="755" y="857"/>
                </a:moveTo>
                <a:cubicBezTo>
                  <a:pt x="753" y="860"/>
                  <a:pt x="748" y="867"/>
                  <a:pt x="731" y="874"/>
                </a:cubicBezTo>
                <a:cubicBezTo>
                  <a:pt x="602" y="926"/>
                  <a:pt x="410" y="928"/>
                  <a:pt x="406" y="928"/>
                </a:cubicBezTo>
                <a:cubicBezTo>
                  <a:pt x="402" y="928"/>
                  <a:pt x="201" y="926"/>
                  <a:pt x="82" y="874"/>
                </a:cubicBezTo>
                <a:cubicBezTo>
                  <a:pt x="65" y="867"/>
                  <a:pt x="59" y="860"/>
                  <a:pt x="58" y="857"/>
                </a:cubicBezTo>
                <a:cubicBezTo>
                  <a:pt x="56" y="854"/>
                  <a:pt x="56" y="851"/>
                  <a:pt x="56" y="845"/>
                </a:cubicBezTo>
                <a:cubicBezTo>
                  <a:pt x="58" y="736"/>
                  <a:pt x="69" y="611"/>
                  <a:pt x="73" y="595"/>
                </a:cubicBezTo>
                <a:cubicBezTo>
                  <a:pt x="74" y="593"/>
                  <a:pt x="75" y="591"/>
                  <a:pt x="75" y="589"/>
                </a:cubicBezTo>
                <a:cubicBezTo>
                  <a:pt x="83" y="552"/>
                  <a:pt x="121" y="537"/>
                  <a:pt x="135" y="532"/>
                </a:cubicBezTo>
                <a:cubicBezTo>
                  <a:pt x="154" y="524"/>
                  <a:pt x="177" y="520"/>
                  <a:pt x="201" y="516"/>
                </a:cubicBezTo>
                <a:cubicBezTo>
                  <a:pt x="224" y="511"/>
                  <a:pt x="248" y="507"/>
                  <a:pt x="272" y="499"/>
                </a:cubicBezTo>
                <a:cubicBezTo>
                  <a:pt x="317" y="601"/>
                  <a:pt x="317" y="601"/>
                  <a:pt x="317" y="601"/>
                </a:cubicBezTo>
                <a:cubicBezTo>
                  <a:pt x="332" y="633"/>
                  <a:pt x="332" y="633"/>
                  <a:pt x="332" y="633"/>
                </a:cubicBezTo>
                <a:cubicBezTo>
                  <a:pt x="359" y="611"/>
                  <a:pt x="359" y="611"/>
                  <a:pt x="359" y="611"/>
                </a:cubicBezTo>
                <a:cubicBezTo>
                  <a:pt x="378" y="597"/>
                  <a:pt x="378" y="597"/>
                  <a:pt x="378" y="597"/>
                </a:cubicBezTo>
                <a:cubicBezTo>
                  <a:pt x="379" y="599"/>
                  <a:pt x="379" y="599"/>
                  <a:pt x="379" y="599"/>
                </a:cubicBezTo>
                <a:cubicBezTo>
                  <a:pt x="327" y="840"/>
                  <a:pt x="327" y="840"/>
                  <a:pt x="327" y="840"/>
                </a:cubicBezTo>
                <a:cubicBezTo>
                  <a:pt x="406" y="914"/>
                  <a:pt x="406" y="914"/>
                  <a:pt x="406" y="914"/>
                </a:cubicBezTo>
                <a:cubicBezTo>
                  <a:pt x="486" y="840"/>
                  <a:pt x="486" y="840"/>
                  <a:pt x="486" y="840"/>
                </a:cubicBezTo>
                <a:cubicBezTo>
                  <a:pt x="434" y="598"/>
                  <a:pt x="434" y="598"/>
                  <a:pt x="434" y="598"/>
                </a:cubicBezTo>
                <a:cubicBezTo>
                  <a:pt x="435" y="597"/>
                  <a:pt x="435" y="597"/>
                  <a:pt x="435" y="597"/>
                </a:cubicBezTo>
                <a:cubicBezTo>
                  <a:pt x="453" y="611"/>
                  <a:pt x="453" y="611"/>
                  <a:pt x="453" y="611"/>
                </a:cubicBezTo>
                <a:cubicBezTo>
                  <a:pt x="481" y="633"/>
                  <a:pt x="481" y="633"/>
                  <a:pt x="481" y="633"/>
                </a:cubicBezTo>
                <a:cubicBezTo>
                  <a:pt x="495" y="601"/>
                  <a:pt x="495" y="601"/>
                  <a:pt x="495" y="601"/>
                </a:cubicBezTo>
                <a:cubicBezTo>
                  <a:pt x="541" y="499"/>
                  <a:pt x="541" y="499"/>
                  <a:pt x="541" y="499"/>
                </a:cubicBezTo>
                <a:cubicBezTo>
                  <a:pt x="564" y="507"/>
                  <a:pt x="588" y="511"/>
                  <a:pt x="612" y="516"/>
                </a:cubicBezTo>
                <a:cubicBezTo>
                  <a:pt x="636" y="520"/>
                  <a:pt x="658" y="524"/>
                  <a:pt x="677" y="532"/>
                </a:cubicBezTo>
                <a:cubicBezTo>
                  <a:pt x="692" y="537"/>
                  <a:pt x="730" y="552"/>
                  <a:pt x="738" y="589"/>
                </a:cubicBezTo>
                <a:cubicBezTo>
                  <a:pt x="738" y="591"/>
                  <a:pt x="738" y="593"/>
                  <a:pt x="739" y="595"/>
                </a:cubicBezTo>
                <a:cubicBezTo>
                  <a:pt x="743" y="611"/>
                  <a:pt x="754" y="736"/>
                  <a:pt x="757" y="845"/>
                </a:cubicBezTo>
                <a:cubicBezTo>
                  <a:pt x="757" y="851"/>
                  <a:pt x="757" y="854"/>
                  <a:pt x="755" y="8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grpSp>
        <p:nvGrpSpPr>
          <p:cNvPr id="66" name="Group 65"/>
          <p:cNvGrpSpPr/>
          <p:nvPr/>
        </p:nvGrpSpPr>
        <p:grpSpPr>
          <a:xfrm>
            <a:off x="4792401" y="4398675"/>
            <a:ext cx="455532" cy="619702"/>
            <a:chOff x="7523163" y="1893888"/>
            <a:chExt cx="801688" cy="1090612"/>
          </a:xfrm>
          <a:solidFill>
            <a:schemeClr val="bg1"/>
          </a:solidFill>
        </p:grpSpPr>
        <p:sp>
          <p:nvSpPr>
            <p:cNvPr id="67" name="Freeform 17"/>
            <p:cNvSpPr>
              <a:spLocks/>
            </p:cNvSpPr>
            <p:nvPr/>
          </p:nvSpPr>
          <p:spPr bwMode="auto">
            <a:xfrm>
              <a:off x="7823201" y="2260600"/>
              <a:ext cx="247650" cy="60325"/>
            </a:xfrm>
            <a:custGeom>
              <a:avLst/>
              <a:gdLst>
                <a:gd name="T0" fmla="*/ 58 w 65"/>
                <a:gd name="T1" fmla="*/ 0 h 16"/>
                <a:gd name="T2" fmla="*/ 7 w 65"/>
                <a:gd name="T3" fmla="*/ 0 h 16"/>
                <a:gd name="T4" fmla="*/ 0 w 65"/>
                <a:gd name="T5" fmla="*/ 8 h 16"/>
                <a:gd name="T6" fmla="*/ 7 w 65"/>
                <a:gd name="T7" fmla="*/ 16 h 16"/>
                <a:gd name="T8" fmla="*/ 58 w 65"/>
                <a:gd name="T9" fmla="*/ 16 h 16"/>
                <a:gd name="T10" fmla="*/ 65 w 65"/>
                <a:gd name="T11" fmla="*/ 8 h 16"/>
                <a:gd name="T12" fmla="*/ 58 w 65"/>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58" y="0"/>
                  </a:moveTo>
                  <a:cubicBezTo>
                    <a:pt x="7" y="0"/>
                    <a:pt x="7" y="0"/>
                    <a:pt x="7" y="0"/>
                  </a:cubicBezTo>
                  <a:cubicBezTo>
                    <a:pt x="3" y="0"/>
                    <a:pt x="0" y="4"/>
                    <a:pt x="0" y="8"/>
                  </a:cubicBezTo>
                  <a:cubicBezTo>
                    <a:pt x="0" y="12"/>
                    <a:pt x="3" y="16"/>
                    <a:pt x="7" y="16"/>
                  </a:cubicBezTo>
                  <a:cubicBezTo>
                    <a:pt x="58" y="16"/>
                    <a:pt x="58" y="16"/>
                    <a:pt x="58" y="16"/>
                  </a:cubicBezTo>
                  <a:cubicBezTo>
                    <a:pt x="62" y="16"/>
                    <a:pt x="65" y="12"/>
                    <a:pt x="65" y="8"/>
                  </a:cubicBezTo>
                  <a:cubicBezTo>
                    <a:pt x="65" y="4"/>
                    <a:pt x="62" y="0"/>
                    <a:pt x="5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68" name="Freeform 18"/>
            <p:cNvSpPr>
              <a:spLocks/>
            </p:cNvSpPr>
            <p:nvPr/>
          </p:nvSpPr>
          <p:spPr bwMode="auto">
            <a:xfrm>
              <a:off x="7823201" y="2427288"/>
              <a:ext cx="247650" cy="60325"/>
            </a:xfrm>
            <a:custGeom>
              <a:avLst/>
              <a:gdLst>
                <a:gd name="T0" fmla="*/ 65 w 65"/>
                <a:gd name="T1" fmla="*/ 8 h 16"/>
                <a:gd name="T2" fmla="*/ 58 w 65"/>
                <a:gd name="T3" fmla="*/ 0 h 16"/>
                <a:gd name="T4" fmla="*/ 7 w 65"/>
                <a:gd name="T5" fmla="*/ 0 h 16"/>
                <a:gd name="T6" fmla="*/ 0 w 65"/>
                <a:gd name="T7" fmla="*/ 8 h 16"/>
                <a:gd name="T8" fmla="*/ 7 w 65"/>
                <a:gd name="T9" fmla="*/ 16 h 16"/>
                <a:gd name="T10" fmla="*/ 58 w 65"/>
                <a:gd name="T11" fmla="*/ 16 h 16"/>
                <a:gd name="T12" fmla="*/ 65 w 65"/>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65" y="8"/>
                  </a:moveTo>
                  <a:cubicBezTo>
                    <a:pt x="65" y="4"/>
                    <a:pt x="62" y="0"/>
                    <a:pt x="58" y="0"/>
                  </a:cubicBezTo>
                  <a:cubicBezTo>
                    <a:pt x="7" y="0"/>
                    <a:pt x="7" y="0"/>
                    <a:pt x="7" y="0"/>
                  </a:cubicBezTo>
                  <a:cubicBezTo>
                    <a:pt x="3" y="0"/>
                    <a:pt x="0" y="4"/>
                    <a:pt x="0" y="8"/>
                  </a:cubicBezTo>
                  <a:cubicBezTo>
                    <a:pt x="0" y="12"/>
                    <a:pt x="3" y="16"/>
                    <a:pt x="7" y="16"/>
                  </a:cubicBezTo>
                  <a:cubicBezTo>
                    <a:pt x="58" y="16"/>
                    <a:pt x="58" y="16"/>
                    <a:pt x="58" y="16"/>
                  </a:cubicBezTo>
                  <a:cubicBezTo>
                    <a:pt x="62" y="16"/>
                    <a:pt x="65" y="12"/>
                    <a:pt x="65"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69" name="Freeform 19"/>
            <p:cNvSpPr>
              <a:spLocks noEditPoints="1"/>
            </p:cNvSpPr>
            <p:nvPr/>
          </p:nvSpPr>
          <p:spPr bwMode="auto">
            <a:xfrm>
              <a:off x="7694613" y="2238375"/>
              <a:ext cx="103188" cy="104775"/>
            </a:xfrm>
            <a:custGeom>
              <a:avLst/>
              <a:gdLst>
                <a:gd name="T0" fmla="*/ 65 w 65"/>
                <a:gd name="T1" fmla="*/ 0 h 66"/>
                <a:gd name="T2" fmla="*/ 0 w 65"/>
                <a:gd name="T3" fmla="*/ 0 h 66"/>
                <a:gd name="T4" fmla="*/ 0 w 65"/>
                <a:gd name="T5" fmla="*/ 66 h 66"/>
                <a:gd name="T6" fmla="*/ 65 w 65"/>
                <a:gd name="T7" fmla="*/ 66 h 66"/>
                <a:gd name="T8" fmla="*/ 65 w 65"/>
                <a:gd name="T9" fmla="*/ 0 h 66"/>
                <a:gd name="T10" fmla="*/ 48 w 65"/>
                <a:gd name="T11" fmla="*/ 50 h 66"/>
                <a:gd name="T12" fmla="*/ 17 w 65"/>
                <a:gd name="T13" fmla="*/ 50 h 66"/>
                <a:gd name="T14" fmla="*/ 17 w 65"/>
                <a:gd name="T15" fmla="*/ 19 h 66"/>
                <a:gd name="T16" fmla="*/ 48 w 65"/>
                <a:gd name="T17" fmla="*/ 19 h 66"/>
                <a:gd name="T18" fmla="*/ 48 w 65"/>
                <a:gd name="T1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65" y="0"/>
                  </a:moveTo>
                  <a:lnTo>
                    <a:pt x="0" y="0"/>
                  </a:lnTo>
                  <a:lnTo>
                    <a:pt x="0" y="66"/>
                  </a:lnTo>
                  <a:lnTo>
                    <a:pt x="65" y="66"/>
                  </a:lnTo>
                  <a:lnTo>
                    <a:pt x="65" y="0"/>
                  </a:lnTo>
                  <a:close/>
                  <a:moveTo>
                    <a:pt x="48" y="50"/>
                  </a:moveTo>
                  <a:lnTo>
                    <a:pt x="17" y="50"/>
                  </a:lnTo>
                  <a:lnTo>
                    <a:pt x="17" y="19"/>
                  </a:lnTo>
                  <a:lnTo>
                    <a:pt x="48" y="19"/>
                  </a:lnTo>
                  <a:lnTo>
                    <a:pt x="48"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0" name="Freeform 20"/>
            <p:cNvSpPr>
              <a:spLocks noEditPoints="1"/>
            </p:cNvSpPr>
            <p:nvPr/>
          </p:nvSpPr>
          <p:spPr bwMode="auto">
            <a:xfrm>
              <a:off x="7694613" y="2405063"/>
              <a:ext cx="103188" cy="104775"/>
            </a:xfrm>
            <a:custGeom>
              <a:avLst/>
              <a:gdLst>
                <a:gd name="T0" fmla="*/ 65 w 65"/>
                <a:gd name="T1" fmla="*/ 0 h 66"/>
                <a:gd name="T2" fmla="*/ 0 w 65"/>
                <a:gd name="T3" fmla="*/ 0 h 66"/>
                <a:gd name="T4" fmla="*/ 0 w 65"/>
                <a:gd name="T5" fmla="*/ 66 h 66"/>
                <a:gd name="T6" fmla="*/ 65 w 65"/>
                <a:gd name="T7" fmla="*/ 66 h 66"/>
                <a:gd name="T8" fmla="*/ 65 w 65"/>
                <a:gd name="T9" fmla="*/ 0 h 66"/>
                <a:gd name="T10" fmla="*/ 48 w 65"/>
                <a:gd name="T11" fmla="*/ 47 h 66"/>
                <a:gd name="T12" fmla="*/ 17 w 65"/>
                <a:gd name="T13" fmla="*/ 47 h 66"/>
                <a:gd name="T14" fmla="*/ 17 w 65"/>
                <a:gd name="T15" fmla="*/ 16 h 66"/>
                <a:gd name="T16" fmla="*/ 48 w 65"/>
                <a:gd name="T17" fmla="*/ 16 h 66"/>
                <a:gd name="T18" fmla="*/ 48 w 65"/>
                <a:gd name="T19" fmla="*/ 4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65" y="0"/>
                  </a:moveTo>
                  <a:lnTo>
                    <a:pt x="0" y="0"/>
                  </a:lnTo>
                  <a:lnTo>
                    <a:pt x="0" y="66"/>
                  </a:lnTo>
                  <a:lnTo>
                    <a:pt x="65" y="66"/>
                  </a:lnTo>
                  <a:lnTo>
                    <a:pt x="65" y="0"/>
                  </a:lnTo>
                  <a:close/>
                  <a:moveTo>
                    <a:pt x="48" y="47"/>
                  </a:moveTo>
                  <a:lnTo>
                    <a:pt x="17" y="47"/>
                  </a:lnTo>
                  <a:lnTo>
                    <a:pt x="17" y="16"/>
                  </a:lnTo>
                  <a:lnTo>
                    <a:pt x="48" y="16"/>
                  </a:lnTo>
                  <a:lnTo>
                    <a:pt x="48"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1" name="Freeform 21"/>
            <p:cNvSpPr>
              <a:spLocks noEditPoints="1"/>
            </p:cNvSpPr>
            <p:nvPr/>
          </p:nvSpPr>
          <p:spPr bwMode="auto">
            <a:xfrm>
              <a:off x="7694613" y="2571750"/>
              <a:ext cx="103188" cy="104775"/>
            </a:xfrm>
            <a:custGeom>
              <a:avLst/>
              <a:gdLst>
                <a:gd name="T0" fmla="*/ 0 w 65"/>
                <a:gd name="T1" fmla="*/ 66 h 66"/>
                <a:gd name="T2" fmla="*/ 65 w 65"/>
                <a:gd name="T3" fmla="*/ 66 h 66"/>
                <a:gd name="T4" fmla="*/ 65 w 65"/>
                <a:gd name="T5" fmla="*/ 0 h 66"/>
                <a:gd name="T6" fmla="*/ 0 w 65"/>
                <a:gd name="T7" fmla="*/ 0 h 66"/>
                <a:gd name="T8" fmla="*/ 0 w 65"/>
                <a:gd name="T9" fmla="*/ 66 h 66"/>
                <a:gd name="T10" fmla="*/ 17 w 65"/>
                <a:gd name="T11" fmla="*/ 16 h 66"/>
                <a:gd name="T12" fmla="*/ 48 w 65"/>
                <a:gd name="T13" fmla="*/ 16 h 66"/>
                <a:gd name="T14" fmla="*/ 48 w 65"/>
                <a:gd name="T15" fmla="*/ 47 h 66"/>
                <a:gd name="T16" fmla="*/ 17 w 65"/>
                <a:gd name="T17" fmla="*/ 47 h 66"/>
                <a:gd name="T18" fmla="*/ 17 w 65"/>
                <a:gd name="T19" fmla="*/ 1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0" y="66"/>
                  </a:moveTo>
                  <a:lnTo>
                    <a:pt x="65" y="66"/>
                  </a:lnTo>
                  <a:lnTo>
                    <a:pt x="65" y="0"/>
                  </a:lnTo>
                  <a:lnTo>
                    <a:pt x="0" y="0"/>
                  </a:lnTo>
                  <a:lnTo>
                    <a:pt x="0" y="66"/>
                  </a:lnTo>
                  <a:close/>
                  <a:moveTo>
                    <a:pt x="17" y="16"/>
                  </a:moveTo>
                  <a:lnTo>
                    <a:pt x="48" y="16"/>
                  </a:lnTo>
                  <a:lnTo>
                    <a:pt x="48" y="47"/>
                  </a:lnTo>
                  <a:lnTo>
                    <a:pt x="17" y="47"/>
                  </a:lnTo>
                  <a:lnTo>
                    <a:pt x="17"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2" name="Freeform 22"/>
            <p:cNvSpPr>
              <a:spLocks/>
            </p:cNvSpPr>
            <p:nvPr/>
          </p:nvSpPr>
          <p:spPr bwMode="auto">
            <a:xfrm>
              <a:off x="7823201" y="2593975"/>
              <a:ext cx="201613" cy="57150"/>
            </a:xfrm>
            <a:custGeom>
              <a:avLst/>
              <a:gdLst>
                <a:gd name="T0" fmla="*/ 0 w 53"/>
                <a:gd name="T1" fmla="*/ 8 h 15"/>
                <a:gd name="T2" fmla="*/ 7 w 53"/>
                <a:gd name="T3" fmla="*/ 15 h 15"/>
                <a:gd name="T4" fmla="*/ 35 w 53"/>
                <a:gd name="T5" fmla="*/ 15 h 15"/>
                <a:gd name="T6" fmla="*/ 53 w 53"/>
                <a:gd name="T7" fmla="*/ 0 h 15"/>
                <a:gd name="T8" fmla="*/ 7 w 53"/>
                <a:gd name="T9" fmla="*/ 0 h 15"/>
                <a:gd name="T10" fmla="*/ 0 w 53"/>
                <a:gd name="T11" fmla="*/ 8 h 15"/>
              </a:gdLst>
              <a:ahLst/>
              <a:cxnLst>
                <a:cxn ang="0">
                  <a:pos x="T0" y="T1"/>
                </a:cxn>
                <a:cxn ang="0">
                  <a:pos x="T2" y="T3"/>
                </a:cxn>
                <a:cxn ang="0">
                  <a:pos x="T4" y="T5"/>
                </a:cxn>
                <a:cxn ang="0">
                  <a:pos x="T6" y="T7"/>
                </a:cxn>
                <a:cxn ang="0">
                  <a:pos x="T8" y="T9"/>
                </a:cxn>
                <a:cxn ang="0">
                  <a:pos x="T10" y="T11"/>
                </a:cxn>
              </a:cxnLst>
              <a:rect l="0" t="0" r="r" b="b"/>
              <a:pathLst>
                <a:path w="53" h="15">
                  <a:moveTo>
                    <a:pt x="0" y="8"/>
                  </a:moveTo>
                  <a:cubicBezTo>
                    <a:pt x="0" y="12"/>
                    <a:pt x="3" y="15"/>
                    <a:pt x="7" y="15"/>
                  </a:cubicBezTo>
                  <a:cubicBezTo>
                    <a:pt x="35" y="15"/>
                    <a:pt x="35" y="15"/>
                    <a:pt x="35" y="15"/>
                  </a:cubicBezTo>
                  <a:cubicBezTo>
                    <a:pt x="40" y="9"/>
                    <a:pt x="46" y="4"/>
                    <a:pt x="53" y="0"/>
                  </a:cubicBezTo>
                  <a:cubicBezTo>
                    <a:pt x="7" y="0"/>
                    <a:pt x="7" y="0"/>
                    <a:pt x="7" y="0"/>
                  </a:cubicBezTo>
                  <a:cubicBezTo>
                    <a:pt x="3" y="0"/>
                    <a:pt x="0" y="3"/>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3" name="Freeform 23"/>
            <p:cNvSpPr>
              <a:spLocks noEditPoints="1"/>
            </p:cNvSpPr>
            <p:nvPr/>
          </p:nvSpPr>
          <p:spPr bwMode="auto">
            <a:xfrm>
              <a:off x="7523163" y="1893888"/>
              <a:ext cx="719138" cy="1006475"/>
            </a:xfrm>
            <a:custGeom>
              <a:avLst/>
              <a:gdLst>
                <a:gd name="T0" fmla="*/ 48 w 189"/>
                <a:gd name="T1" fmla="*/ 244 h 266"/>
                <a:gd name="T2" fmla="*/ 22 w 189"/>
                <a:gd name="T3" fmla="*/ 218 h 266"/>
                <a:gd name="T4" fmla="*/ 22 w 189"/>
                <a:gd name="T5" fmla="*/ 80 h 266"/>
                <a:gd name="T6" fmla="*/ 48 w 189"/>
                <a:gd name="T7" fmla="*/ 54 h 266"/>
                <a:gd name="T8" fmla="*/ 57 w 189"/>
                <a:gd name="T9" fmla="*/ 54 h 266"/>
                <a:gd name="T10" fmla="*/ 69 w 189"/>
                <a:gd name="T11" fmla="*/ 63 h 266"/>
                <a:gd name="T12" fmla="*/ 121 w 189"/>
                <a:gd name="T13" fmla="*/ 63 h 266"/>
                <a:gd name="T14" fmla="*/ 133 w 189"/>
                <a:gd name="T15" fmla="*/ 54 h 266"/>
                <a:gd name="T16" fmla="*/ 141 w 189"/>
                <a:gd name="T17" fmla="*/ 54 h 266"/>
                <a:gd name="T18" fmla="*/ 167 w 189"/>
                <a:gd name="T19" fmla="*/ 80 h 266"/>
                <a:gd name="T20" fmla="*/ 167 w 189"/>
                <a:gd name="T21" fmla="*/ 178 h 266"/>
                <a:gd name="T22" fmla="*/ 189 w 189"/>
                <a:gd name="T23" fmla="*/ 184 h 266"/>
                <a:gd name="T24" fmla="*/ 189 w 189"/>
                <a:gd name="T25" fmla="*/ 80 h 266"/>
                <a:gd name="T26" fmla="*/ 141 w 189"/>
                <a:gd name="T27" fmla="*/ 32 h 266"/>
                <a:gd name="T28" fmla="*/ 133 w 189"/>
                <a:gd name="T29" fmla="*/ 32 h 266"/>
                <a:gd name="T30" fmla="*/ 121 w 189"/>
                <a:gd name="T31" fmla="*/ 22 h 266"/>
                <a:gd name="T32" fmla="*/ 117 w 189"/>
                <a:gd name="T33" fmla="*/ 22 h 266"/>
                <a:gd name="T34" fmla="*/ 95 w 189"/>
                <a:gd name="T35" fmla="*/ 0 h 266"/>
                <a:gd name="T36" fmla="*/ 72 w 189"/>
                <a:gd name="T37" fmla="*/ 22 h 266"/>
                <a:gd name="T38" fmla="*/ 69 w 189"/>
                <a:gd name="T39" fmla="*/ 22 h 266"/>
                <a:gd name="T40" fmla="*/ 56 w 189"/>
                <a:gd name="T41" fmla="*/ 32 h 266"/>
                <a:gd name="T42" fmla="*/ 48 w 189"/>
                <a:gd name="T43" fmla="*/ 32 h 266"/>
                <a:gd name="T44" fmla="*/ 0 w 189"/>
                <a:gd name="T45" fmla="*/ 80 h 266"/>
                <a:gd name="T46" fmla="*/ 0 w 189"/>
                <a:gd name="T47" fmla="*/ 218 h 266"/>
                <a:gd name="T48" fmla="*/ 48 w 189"/>
                <a:gd name="T49" fmla="*/ 266 h 266"/>
                <a:gd name="T50" fmla="*/ 107 w 189"/>
                <a:gd name="T51" fmla="*/ 266 h 266"/>
                <a:gd name="T52" fmla="*/ 101 w 189"/>
                <a:gd name="T53" fmla="*/ 244 h 266"/>
                <a:gd name="T54" fmla="*/ 48 w 189"/>
                <a:gd name="T55" fmla="*/ 244 h 266"/>
                <a:gd name="T56" fmla="*/ 95 w 189"/>
                <a:gd name="T57" fmla="*/ 14 h 266"/>
                <a:gd name="T58" fmla="*/ 103 w 189"/>
                <a:gd name="T59" fmla="*/ 22 h 266"/>
                <a:gd name="T60" fmla="*/ 86 w 189"/>
                <a:gd name="T61" fmla="*/ 22 h 266"/>
                <a:gd name="T62" fmla="*/ 95 w 189"/>
                <a:gd name="T63" fmla="*/ 1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9" h="266">
                  <a:moveTo>
                    <a:pt x="48" y="244"/>
                  </a:moveTo>
                  <a:cubicBezTo>
                    <a:pt x="34" y="244"/>
                    <a:pt x="22" y="232"/>
                    <a:pt x="22" y="218"/>
                  </a:cubicBezTo>
                  <a:cubicBezTo>
                    <a:pt x="22" y="80"/>
                    <a:pt x="22" y="80"/>
                    <a:pt x="22" y="80"/>
                  </a:cubicBezTo>
                  <a:cubicBezTo>
                    <a:pt x="22" y="65"/>
                    <a:pt x="34" y="54"/>
                    <a:pt x="48" y="54"/>
                  </a:cubicBezTo>
                  <a:cubicBezTo>
                    <a:pt x="57" y="54"/>
                    <a:pt x="57" y="54"/>
                    <a:pt x="57" y="54"/>
                  </a:cubicBezTo>
                  <a:cubicBezTo>
                    <a:pt x="58" y="59"/>
                    <a:pt x="63" y="63"/>
                    <a:pt x="69" y="63"/>
                  </a:cubicBezTo>
                  <a:cubicBezTo>
                    <a:pt x="121" y="63"/>
                    <a:pt x="121" y="63"/>
                    <a:pt x="121" y="63"/>
                  </a:cubicBezTo>
                  <a:cubicBezTo>
                    <a:pt x="126" y="63"/>
                    <a:pt x="131" y="59"/>
                    <a:pt x="133" y="54"/>
                  </a:cubicBezTo>
                  <a:cubicBezTo>
                    <a:pt x="141" y="54"/>
                    <a:pt x="141" y="54"/>
                    <a:pt x="141" y="54"/>
                  </a:cubicBezTo>
                  <a:cubicBezTo>
                    <a:pt x="155" y="54"/>
                    <a:pt x="167" y="65"/>
                    <a:pt x="167" y="80"/>
                  </a:cubicBezTo>
                  <a:cubicBezTo>
                    <a:pt x="167" y="178"/>
                    <a:pt x="167" y="178"/>
                    <a:pt x="167" y="178"/>
                  </a:cubicBezTo>
                  <a:cubicBezTo>
                    <a:pt x="175" y="179"/>
                    <a:pt x="182" y="181"/>
                    <a:pt x="189" y="184"/>
                  </a:cubicBezTo>
                  <a:cubicBezTo>
                    <a:pt x="189" y="80"/>
                    <a:pt x="189" y="80"/>
                    <a:pt x="189" y="80"/>
                  </a:cubicBezTo>
                  <a:cubicBezTo>
                    <a:pt x="189" y="53"/>
                    <a:pt x="167" y="32"/>
                    <a:pt x="141" y="32"/>
                  </a:cubicBezTo>
                  <a:cubicBezTo>
                    <a:pt x="133" y="32"/>
                    <a:pt x="133" y="32"/>
                    <a:pt x="133" y="32"/>
                  </a:cubicBezTo>
                  <a:cubicBezTo>
                    <a:pt x="131" y="26"/>
                    <a:pt x="126" y="22"/>
                    <a:pt x="121" y="22"/>
                  </a:cubicBezTo>
                  <a:cubicBezTo>
                    <a:pt x="117" y="22"/>
                    <a:pt x="117" y="22"/>
                    <a:pt x="117" y="22"/>
                  </a:cubicBezTo>
                  <a:cubicBezTo>
                    <a:pt x="117" y="10"/>
                    <a:pt x="107" y="0"/>
                    <a:pt x="95" y="0"/>
                  </a:cubicBezTo>
                  <a:cubicBezTo>
                    <a:pt x="82" y="0"/>
                    <a:pt x="72" y="10"/>
                    <a:pt x="72" y="22"/>
                  </a:cubicBezTo>
                  <a:cubicBezTo>
                    <a:pt x="69" y="22"/>
                    <a:pt x="69" y="22"/>
                    <a:pt x="69" y="22"/>
                  </a:cubicBezTo>
                  <a:cubicBezTo>
                    <a:pt x="63" y="22"/>
                    <a:pt x="58" y="26"/>
                    <a:pt x="56" y="32"/>
                  </a:cubicBezTo>
                  <a:cubicBezTo>
                    <a:pt x="48" y="32"/>
                    <a:pt x="48" y="32"/>
                    <a:pt x="48" y="32"/>
                  </a:cubicBezTo>
                  <a:cubicBezTo>
                    <a:pt x="22" y="32"/>
                    <a:pt x="0" y="53"/>
                    <a:pt x="0" y="80"/>
                  </a:cubicBezTo>
                  <a:cubicBezTo>
                    <a:pt x="0" y="218"/>
                    <a:pt x="0" y="218"/>
                    <a:pt x="0" y="218"/>
                  </a:cubicBezTo>
                  <a:cubicBezTo>
                    <a:pt x="0" y="244"/>
                    <a:pt x="22" y="266"/>
                    <a:pt x="48" y="266"/>
                  </a:cubicBezTo>
                  <a:cubicBezTo>
                    <a:pt x="107" y="266"/>
                    <a:pt x="107" y="266"/>
                    <a:pt x="107" y="266"/>
                  </a:cubicBezTo>
                  <a:cubicBezTo>
                    <a:pt x="104" y="259"/>
                    <a:pt x="102" y="252"/>
                    <a:pt x="101" y="244"/>
                  </a:cubicBezTo>
                  <a:lnTo>
                    <a:pt x="48" y="244"/>
                  </a:lnTo>
                  <a:close/>
                  <a:moveTo>
                    <a:pt x="95" y="14"/>
                  </a:moveTo>
                  <a:cubicBezTo>
                    <a:pt x="99" y="14"/>
                    <a:pt x="103" y="17"/>
                    <a:pt x="103" y="22"/>
                  </a:cubicBezTo>
                  <a:cubicBezTo>
                    <a:pt x="86" y="22"/>
                    <a:pt x="86" y="22"/>
                    <a:pt x="86" y="22"/>
                  </a:cubicBezTo>
                  <a:cubicBezTo>
                    <a:pt x="86" y="17"/>
                    <a:pt x="90" y="14"/>
                    <a:pt x="9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4" name="Freeform 24"/>
            <p:cNvSpPr>
              <a:spLocks noEditPoints="1"/>
            </p:cNvSpPr>
            <p:nvPr/>
          </p:nvSpPr>
          <p:spPr bwMode="auto">
            <a:xfrm>
              <a:off x="7948613" y="2605088"/>
              <a:ext cx="376238" cy="379412"/>
            </a:xfrm>
            <a:custGeom>
              <a:avLst/>
              <a:gdLst>
                <a:gd name="T0" fmla="*/ 49 w 99"/>
                <a:gd name="T1" fmla="*/ 0 h 100"/>
                <a:gd name="T2" fmla="*/ 0 w 99"/>
                <a:gd name="T3" fmla="*/ 50 h 100"/>
                <a:gd name="T4" fmla="*/ 49 w 99"/>
                <a:gd name="T5" fmla="*/ 100 h 100"/>
                <a:gd name="T6" fmla="*/ 99 w 99"/>
                <a:gd name="T7" fmla="*/ 50 h 100"/>
                <a:gd name="T8" fmla="*/ 49 w 99"/>
                <a:gd name="T9" fmla="*/ 0 h 100"/>
                <a:gd name="T10" fmla="*/ 45 w 99"/>
                <a:gd name="T11" fmla="*/ 77 h 100"/>
                <a:gd name="T12" fmla="*/ 37 w 99"/>
                <a:gd name="T13" fmla="*/ 77 h 100"/>
                <a:gd name="T14" fmla="*/ 23 w 99"/>
                <a:gd name="T15" fmla="*/ 49 h 100"/>
                <a:gd name="T16" fmla="*/ 31 w 99"/>
                <a:gd name="T17" fmla="*/ 44 h 100"/>
                <a:gd name="T18" fmla="*/ 39 w 99"/>
                <a:gd name="T19" fmla="*/ 62 h 100"/>
                <a:gd name="T20" fmla="*/ 60 w 99"/>
                <a:gd name="T21" fmla="*/ 23 h 100"/>
                <a:gd name="T22" fmla="*/ 75 w 99"/>
                <a:gd name="T23" fmla="*/ 23 h 100"/>
                <a:gd name="T24" fmla="*/ 45 w 99"/>
                <a:gd name="T25" fmla="*/ 7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00">
                  <a:moveTo>
                    <a:pt x="49" y="0"/>
                  </a:moveTo>
                  <a:cubicBezTo>
                    <a:pt x="22" y="0"/>
                    <a:pt x="0" y="23"/>
                    <a:pt x="0" y="50"/>
                  </a:cubicBezTo>
                  <a:cubicBezTo>
                    <a:pt x="0" y="77"/>
                    <a:pt x="22" y="100"/>
                    <a:pt x="49" y="100"/>
                  </a:cubicBezTo>
                  <a:cubicBezTo>
                    <a:pt x="76" y="100"/>
                    <a:pt x="99" y="77"/>
                    <a:pt x="99" y="50"/>
                  </a:cubicBezTo>
                  <a:cubicBezTo>
                    <a:pt x="99" y="23"/>
                    <a:pt x="76" y="0"/>
                    <a:pt x="49" y="0"/>
                  </a:cubicBezTo>
                  <a:close/>
                  <a:moveTo>
                    <a:pt x="45" y="77"/>
                  </a:moveTo>
                  <a:cubicBezTo>
                    <a:pt x="37" y="77"/>
                    <a:pt x="37" y="77"/>
                    <a:pt x="37" y="77"/>
                  </a:cubicBezTo>
                  <a:cubicBezTo>
                    <a:pt x="23" y="49"/>
                    <a:pt x="23" y="49"/>
                    <a:pt x="23" y="49"/>
                  </a:cubicBezTo>
                  <a:cubicBezTo>
                    <a:pt x="31" y="44"/>
                    <a:pt x="31" y="44"/>
                    <a:pt x="31" y="44"/>
                  </a:cubicBezTo>
                  <a:cubicBezTo>
                    <a:pt x="39" y="62"/>
                    <a:pt x="39" y="62"/>
                    <a:pt x="39" y="62"/>
                  </a:cubicBezTo>
                  <a:cubicBezTo>
                    <a:pt x="60" y="23"/>
                    <a:pt x="60" y="23"/>
                    <a:pt x="60" y="23"/>
                  </a:cubicBezTo>
                  <a:cubicBezTo>
                    <a:pt x="75" y="23"/>
                    <a:pt x="75" y="23"/>
                    <a:pt x="75" y="23"/>
                  </a:cubicBezTo>
                  <a:lnTo>
                    <a:pt x="45"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gr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47350" y="2189539"/>
            <a:ext cx="1644650" cy="4603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06636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49000">
              <a:schemeClr val="tx2">
                <a:lumMod val="61000"/>
              </a:schemeClr>
            </a:gs>
            <a:gs pos="100000">
              <a:schemeClr val="accent1">
                <a:lumMod val="45000"/>
                <a:lumOff val="55000"/>
              </a:schemeClr>
            </a:gs>
          </a:gsLst>
          <a:lin ang="8100000" scaled="1"/>
          <a:tileRect/>
        </a:gradFill>
        <a:effectLst/>
      </p:bgPr>
    </p:bg>
    <p:spTree>
      <p:nvGrpSpPr>
        <p:cNvPr id="1" name=""/>
        <p:cNvGrpSpPr/>
        <p:nvPr/>
      </p:nvGrpSpPr>
      <p:grpSpPr>
        <a:xfrm>
          <a:off x="0" y="0"/>
          <a:ext cx="0" cy="0"/>
          <a:chOff x="0" y="0"/>
          <a:chExt cx="0" cy="0"/>
        </a:xfrm>
      </p:grpSpPr>
      <p:sp>
        <p:nvSpPr>
          <p:cNvPr id="4" name="Title 1"/>
          <p:cNvSpPr txBox="1">
            <a:spLocks/>
          </p:cNvSpPr>
          <p:nvPr/>
        </p:nvSpPr>
        <p:spPr>
          <a:xfrm>
            <a:off x="6051372" y="177796"/>
            <a:ext cx="5201495" cy="50541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smtClean="0">
                <a:gradFill flip="none" rotWithShape="1">
                  <a:gsLst>
                    <a:gs pos="0">
                      <a:schemeClr val="accent6">
                        <a:lumMod val="60000"/>
                        <a:lumOff val="40000"/>
                        <a:shade val="30000"/>
                        <a:satMod val="115000"/>
                      </a:schemeClr>
                    </a:gs>
                    <a:gs pos="50000">
                      <a:schemeClr val="accent6">
                        <a:lumMod val="60000"/>
                        <a:lumOff val="40000"/>
                        <a:shade val="67500"/>
                        <a:satMod val="115000"/>
                      </a:schemeClr>
                    </a:gs>
                    <a:gs pos="100000">
                      <a:schemeClr val="accent6">
                        <a:lumMod val="60000"/>
                        <a:lumOff val="40000"/>
                        <a:shade val="100000"/>
                        <a:satMod val="115000"/>
                      </a:schemeClr>
                    </a:gs>
                  </a:gsLst>
                  <a:lin ang="0" scaled="1"/>
                  <a:tileRect/>
                </a:gradFill>
                <a:latin typeface="Open Sans" panose="020B0606030504020204" pitchFamily="34" charset="0"/>
                <a:ea typeface="Open Sans" panose="020B0606030504020204" pitchFamily="34" charset="0"/>
                <a:cs typeface="Open Sans" panose="020B0606030504020204" pitchFamily="34" charset="0"/>
              </a:rPr>
              <a:t>DEV – Banking Bot</a:t>
            </a:r>
            <a:endParaRPr lang="en-US" sz="4000" b="1" dirty="0">
              <a:gradFill flip="none" rotWithShape="1">
                <a:gsLst>
                  <a:gs pos="0">
                    <a:schemeClr val="accent6">
                      <a:lumMod val="60000"/>
                      <a:lumOff val="40000"/>
                      <a:shade val="30000"/>
                      <a:satMod val="115000"/>
                    </a:schemeClr>
                  </a:gs>
                  <a:gs pos="50000">
                    <a:schemeClr val="accent6">
                      <a:lumMod val="60000"/>
                      <a:lumOff val="40000"/>
                      <a:shade val="67500"/>
                      <a:satMod val="115000"/>
                    </a:schemeClr>
                  </a:gs>
                  <a:gs pos="100000">
                    <a:schemeClr val="accent6">
                      <a:lumMod val="60000"/>
                      <a:lumOff val="40000"/>
                      <a:shade val="100000"/>
                      <a:satMod val="115000"/>
                    </a:schemeClr>
                  </a:gs>
                </a:gsLst>
                <a:lin ang="0" scaled="1"/>
                <a:tileRect/>
              </a:gradFill>
              <a:latin typeface="Open Sans" panose="020B0606030504020204" pitchFamily="34" charset="0"/>
              <a:ea typeface="Open Sans" panose="020B0606030504020204" pitchFamily="34" charset="0"/>
              <a:cs typeface="Open Sans" panose="020B0606030504020204" pitchFamily="34" charset="0"/>
            </a:endParaRPr>
          </a:p>
        </p:txBody>
      </p:sp>
      <p:sp>
        <p:nvSpPr>
          <p:cNvPr id="5" name="Subtitle 2"/>
          <p:cNvSpPr txBox="1">
            <a:spLocks/>
          </p:cNvSpPr>
          <p:nvPr/>
        </p:nvSpPr>
        <p:spPr>
          <a:xfrm>
            <a:off x="6512047" y="662826"/>
            <a:ext cx="4260763" cy="41845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en-US" sz="1600" dirty="0" smtClean="0">
                <a:solidFill>
                  <a:srgbClr val="7AC5DD"/>
                </a:solidFill>
                <a:latin typeface="Lato Light" panose="020F0502020204030203" pitchFamily="34" charset="0"/>
                <a:ea typeface="Lato Light" panose="020F0502020204030203" pitchFamily="34" charset="0"/>
                <a:cs typeface="Lato Light" panose="020F0502020204030203" pitchFamily="34" charset="0"/>
              </a:rPr>
              <a:t>Dev </a:t>
            </a:r>
            <a:r>
              <a:rPr lang="en-US" sz="1600" dirty="0">
                <a:solidFill>
                  <a:srgbClr val="7AC5DD"/>
                </a:solidFill>
                <a:latin typeface="Lato Light" panose="020F0502020204030203" pitchFamily="34" charset="0"/>
                <a:ea typeface="Lato Light" panose="020F0502020204030203" pitchFamily="34" charset="0"/>
                <a:cs typeface="Lato Light" panose="020F0502020204030203" pitchFamily="34" charset="0"/>
              </a:rPr>
              <a:t>will be available on all customer touchpoints</a:t>
            </a:r>
          </a:p>
        </p:txBody>
      </p:sp>
      <p:sp>
        <p:nvSpPr>
          <p:cNvPr id="6" name="Rounded Rectangle 5"/>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ubtitle 2"/>
          <p:cNvSpPr txBox="1">
            <a:spLocks/>
          </p:cNvSpPr>
          <p:nvPr/>
        </p:nvSpPr>
        <p:spPr>
          <a:xfrm>
            <a:off x="5764346" y="1645004"/>
            <a:ext cx="5488519" cy="202156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r>
              <a:rPr lang="en-US" sz="1600" dirty="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Customers visit different digital channels, during </a:t>
            </a:r>
            <a:r>
              <a:rPr lang="en-US" sz="1600" dirty="0" smtClean="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banking </a:t>
            </a:r>
            <a:r>
              <a:rPr lang="en-US" sz="1600" dirty="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journey, </a:t>
            </a:r>
            <a:r>
              <a:rPr lang="en-US" sz="1600" dirty="0" smtClean="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they </a:t>
            </a:r>
            <a:r>
              <a:rPr lang="en-US" sz="1600" dirty="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require help to fulfill the process requirement, many times customers do not complete the process / transaction as they do not have full information. Virtual </a:t>
            </a:r>
            <a:r>
              <a:rPr lang="en-US" sz="1600" dirty="0" smtClean="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Assistant Dev helps </a:t>
            </a:r>
            <a:r>
              <a:rPr lang="en-US" sz="1600" dirty="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to increase the adoption of digital channels and reduce the cost of </a:t>
            </a:r>
            <a:r>
              <a:rPr lang="en-US" sz="1600" dirty="0" smtClean="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operation using </a:t>
            </a:r>
            <a:r>
              <a:rPr lang="en-US" sz="1600" b="1" dirty="0" err="1" smtClean="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Proacative</a:t>
            </a:r>
            <a:r>
              <a:rPr lang="en-US" sz="1600" b="1" dirty="0" smtClean="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 Messaging</a:t>
            </a:r>
            <a:r>
              <a:rPr lang="en-US" sz="1600" dirty="0" smtClean="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rPr>
              <a:t>.</a:t>
            </a:r>
            <a:endParaRPr lang="en-US" sz="1600" dirty="0">
              <a:solidFill>
                <a:schemeClr val="accent1">
                  <a:lumMod val="60000"/>
                  <a:lumOff val="40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9" name="Subtitle 2"/>
          <p:cNvSpPr txBox="1">
            <a:spLocks/>
          </p:cNvSpPr>
          <p:nvPr/>
        </p:nvSpPr>
        <p:spPr>
          <a:xfrm>
            <a:off x="6580322" y="3884387"/>
            <a:ext cx="5255602" cy="3296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Optimal </a:t>
            </a:r>
            <a:r>
              <a:rPr lang="en-US" sz="1800" b="1" dirty="0">
                <a:solidFill>
                  <a:srgbClr val="7AC5DD"/>
                </a:solidFill>
                <a:latin typeface="Open Sans" panose="020B0606030504020204" pitchFamily="34" charset="0"/>
                <a:ea typeface="Open Sans" panose="020B0606030504020204" pitchFamily="34" charset="0"/>
                <a:cs typeface="Open Sans" panose="020B0606030504020204" pitchFamily="34" charset="0"/>
              </a:rPr>
              <a:t>customer experience across Digital, Voice engagements and messaging </a:t>
            </a: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channels</a:t>
            </a:r>
            <a:endParaRPr lang="en-US" sz="1800" b="1" dirty="0">
              <a:solidFill>
                <a:srgbClr val="7AC5DD"/>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0" name="Subtitle 2"/>
          <p:cNvSpPr txBox="1">
            <a:spLocks/>
          </p:cNvSpPr>
          <p:nvPr/>
        </p:nvSpPr>
        <p:spPr>
          <a:xfrm>
            <a:off x="6580321" y="4714316"/>
            <a:ext cx="5414849" cy="3296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Dev will </a:t>
            </a:r>
            <a:r>
              <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be available on all customer touchpoints - web, online banking, app, and interactive voice </a:t>
            </a: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response.</a:t>
            </a:r>
            <a:endPar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1" name="Subtitle 2"/>
          <p:cNvSpPr txBox="1">
            <a:spLocks/>
          </p:cNvSpPr>
          <p:nvPr/>
        </p:nvSpPr>
        <p:spPr>
          <a:xfrm>
            <a:off x="6580322" y="5743014"/>
            <a:ext cx="5255602" cy="32963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Using LUIS ML Model Dev will identify the </a:t>
            </a:r>
            <a:r>
              <a:rPr lang="en-US" sz="1800"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true intent of the conversation and the customer requests</a:t>
            </a:r>
          </a:p>
        </p:txBody>
      </p:sp>
      <p:sp>
        <p:nvSpPr>
          <p:cNvPr id="12" name="Subtitle 2"/>
          <p:cNvSpPr txBox="1">
            <a:spLocks/>
          </p:cNvSpPr>
          <p:nvPr/>
        </p:nvSpPr>
        <p:spPr>
          <a:xfrm>
            <a:off x="6580322" y="4098274"/>
            <a:ext cx="4672543" cy="59849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endParaRPr lang="en-US" sz="1400"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Subtitle 2"/>
          <p:cNvSpPr txBox="1">
            <a:spLocks/>
          </p:cNvSpPr>
          <p:nvPr/>
        </p:nvSpPr>
        <p:spPr>
          <a:xfrm>
            <a:off x="6512048" y="4983675"/>
            <a:ext cx="5083052" cy="70684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endParaRPr lang="en-US" sz="1100"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4" name="Subtitle 2"/>
          <p:cNvSpPr txBox="1">
            <a:spLocks/>
          </p:cNvSpPr>
          <p:nvPr/>
        </p:nvSpPr>
        <p:spPr>
          <a:xfrm>
            <a:off x="6580322" y="6048001"/>
            <a:ext cx="4513300" cy="458640"/>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endParaRPr lang="en-US" sz="1200" dirty="0">
              <a:solidFill>
                <a:schemeClr val="bg1">
                  <a:lumMod val="65000"/>
                </a:schemeClr>
              </a:solidFill>
              <a:latin typeface="Lato" panose="020F0502020204030203" pitchFamily="34" charset="0"/>
              <a:ea typeface="Lato" panose="020F0502020204030203" pitchFamily="34" charset="0"/>
              <a:cs typeface="Lato" panose="020F0502020204030203" pitchFamily="34" charset="0"/>
            </a:endParaRPr>
          </a:p>
        </p:txBody>
      </p:sp>
      <p:sp>
        <p:nvSpPr>
          <p:cNvPr id="25" name="Freeform 24"/>
          <p:cNvSpPr/>
          <p:nvPr/>
        </p:nvSpPr>
        <p:spPr>
          <a:xfrm rot="5400000">
            <a:off x="6080247" y="5690522"/>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5"/>
          <p:cNvSpPr/>
          <p:nvPr/>
        </p:nvSpPr>
        <p:spPr>
          <a:xfrm rot="5400000">
            <a:off x="6080247" y="3859343"/>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26"/>
          <p:cNvSpPr/>
          <p:nvPr/>
        </p:nvSpPr>
        <p:spPr>
          <a:xfrm rot="5400000">
            <a:off x="6051372" y="4789420"/>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schemeClr>
              </a:solidFill>
            </a:endParaRPr>
          </a:p>
        </p:txBody>
      </p:sp>
      <p:sp>
        <p:nvSpPr>
          <p:cNvPr id="16" name="Rounded Rectangle 15"/>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https://www.comm100.com/wp-content/uploads/2019/09/image/png/15_FS_Bot_UseCases_Promo_Hero_475x47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046" y="1381370"/>
            <a:ext cx="4533900" cy="4533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5892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22" presetClass="entr" presetSubtype="8"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wipe(left)">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22" presetClass="entr" presetSubtype="2" fill="hold" grpId="0" nodeType="withEffect">
                                  <p:stCondLst>
                                    <p:cond delay="250"/>
                                  </p:stCondLst>
                                  <p:childTnLst>
                                    <p:set>
                                      <p:cBhvr>
                                        <p:cTn id="15" dur="1" fill="hold">
                                          <p:stCondLst>
                                            <p:cond delay="0"/>
                                          </p:stCondLst>
                                        </p:cTn>
                                        <p:tgtEl>
                                          <p:spTgt spid="5"/>
                                        </p:tgtEl>
                                        <p:attrNameLst>
                                          <p:attrName>style.visibility</p:attrName>
                                        </p:attrNameLst>
                                      </p:cBhvr>
                                      <p:to>
                                        <p:strVal val="visible"/>
                                      </p:to>
                                    </p:set>
                                    <p:animEffect transition="in" filter="wipe(right)">
                                      <p:cBhvr>
                                        <p:cTn id="16" dur="500"/>
                                        <p:tgtEl>
                                          <p:spTgt spid="5"/>
                                        </p:tgtEl>
                                      </p:cBhvr>
                                    </p:animEffect>
                                  </p:childTnLst>
                                </p:cTn>
                              </p:par>
                            </p:childTnLst>
                          </p:cTn>
                        </p:par>
                        <p:par>
                          <p:cTn id="17" fill="hold">
                            <p:stCondLst>
                              <p:cond delay="750"/>
                            </p:stCondLst>
                            <p:childTnLst>
                              <p:par>
                                <p:cTn id="18" presetID="10"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par>
                                <p:cTn id="21" presetID="10" presetClass="entr" presetSubtype="0" fill="hold" nodeType="withEffect">
                                  <p:stCondLst>
                                    <p:cond delay="0"/>
                                  </p:stCondLst>
                                  <p:childTnLst>
                                    <p:set>
                                      <p:cBhvr>
                                        <p:cTn id="22" dur="1" fill="hold">
                                          <p:stCondLst>
                                            <p:cond delay="0"/>
                                          </p:stCondLst>
                                        </p:cTn>
                                        <p:tgtEl>
                                          <p:spTgt spid="5122"/>
                                        </p:tgtEl>
                                        <p:attrNameLst>
                                          <p:attrName>style.visibility</p:attrName>
                                        </p:attrNameLst>
                                      </p:cBhvr>
                                      <p:to>
                                        <p:strVal val="visible"/>
                                      </p:to>
                                    </p:set>
                                    <p:animEffect transition="in" filter="fade">
                                      <p:cBhvr>
                                        <p:cTn id="23" dur="500"/>
                                        <p:tgtEl>
                                          <p:spTgt spid="5122"/>
                                        </p:tgtEl>
                                      </p:cBhvr>
                                    </p:animEffect>
                                  </p:childTnLst>
                                </p:cTn>
                              </p:par>
                            </p:childTnLst>
                          </p:cTn>
                        </p:par>
                        <p:par>
                          <p:cTn id="24" fill="hold">
                            <p:stCondLst>
                              <p:cond delay="1250"/>
                            </p:stCondLst>
                            <p:childTnLst>
                              <p:par>
                                <p:cTn id="25" presetID="10" presetClass="entr" presetSubtype="0" fill="hold" grpId="0" nodeType="after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par>
                          <p:cTn id="28" fill="hold">
                            <p:stCondLst>
                              <p:cond delay="1750"/>
                            </p:stCondLst>
                            <p:childTnLst>
                              <p:par>
                                <p:cTn id="29" presetID="22" presetClass="entr" presetSubtype="8" fill="hold" grpId="0" nodeType="after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wipe(left)">
                                      <p:cBhvr>
                                        <p:cTn id="31" dur="500"/>
                                        <p:tgtEl>
                                          <p:spTgt spid="9"/>
                                        </p:tgtEl>
                                      </p:cBhvr>
                                    </p:animEffect>
                                  </p:childTnLst>
                                </p:cTn>
                              </p:par>
                              <p:par>
                                <p:cTn id="32" presetID="22" presetClass="entr" presetSubtype="8" fill="hold" grpId="0" nodeType="withEffect" nodePh="1">
                                  <p:stCondLst>
                                    <p:cond delay="250"/>
                                  </p:stCondLst>
                                  <p:endCondLst>
                                    <p:cond evt="begin" delay="0">
                                      <p:tn val="32"/>
                                    </p:cond>
                                  </p:endCondLst>
                                  <p:childTnLst>
                                    <p:set>
                                      <p:cBhvr>
                                        <p:cTn id="33" dur="1" fill="hold">
                                          <p:stCondLst>
                                            <p:cond delay="0"/>
                                          </p:stCondLst>
                                        </p:cTn>
                                        <p:tgtEl>
                                          <p:spTgt spid="12"/>
                                        </p:tgtEl>
                                        <p:attrNameLst>
                                          <p:attrName>style.visibility</p:attrName>
                                        </p:attrNameLst>
                                      </p:cBhvr>
                                      <p:to>
                                        <p:strVal val="visible"/>
                                      </p:to>
                                    </p:set>
                                    <p:animEffect transition="in" filter="wipe(left)">
                                      <p:cBhvr>
                                        <p:cTn id="34" dur="500"/>
                                        <p:tgtEl>
                                          <p:spTgt spid="12"/>
                                        </p:tgtEl>
                                      </p:cBhvr>
                                    </p:animEffect>
                                  </p:childTnLst>
                                </p:cTn>
                              </p:par>
                            </p:childTnLst>
                          </p:cTn>
                        </p:par>
                        <p:par>
                          <p:cTn id="35" fill="hold">
                            <p:stCondLst>
                              <p:cond delay="2500"/>
                            </p:stCondLst>
                            <p:childTnLst>
                              <p:par>
                                <p:cTn id="36" presetID="10" presetClass="entr" presetSubtype="0" fill="hold" grpId="0" nodeType="afterEffect">
                                  <p:stCondLst>
                                    <p:cond delay="0"/>
                                  </p:stCondLst>
                                  <p:childTnLst>
                                    <p:set>
                                      <p:cBhvr>
                                        <p:cTn id="37" dur="1" fill="hold">
                                          <p:stCondLst>
                                            <p:cond delay="0"/>
                                          </p:stCondLst>
                                        </p:cTn>
                                        <p:tgtEl>
                                          <p:spTgt spid="27"/>
                                        </p:tgtEl>
                                        <p:attrNameLst>
                                          <p:attrName>style.visibility</p:attrName>
                                        </p:attrNameLst>
                                      </p:cBhvr>
                                      <p:to>
                                        <p:strVal val="visible"/>
                                      </p:to>
                                    </p:set>
                                    <p:animEffect transition="in" filter="fade">
                                      <p:cBhvr>
                                        <p:cTn id="38" dur="500"/>
                                        <p:tgtEl>
                                          <p:spTgt spid="27"/>
                                        </p:tgtEl>
                                      </p:cBhvr>
                                    </p:animEffect>
                                  </p:childTnLst>
                                </p:cTn>
                              </p:par>
                            </p:childTnLst>
                          </p:cTn>
                        </p:par>
                        <p:par>
                          <p:cTn id="39" fill="hold">
                            <p:stCondLst>
                              <p:cond delay="3000"/>
                            </p:stCondLst>
                            <p:childTnLst>
                              <p:par>
                                <p:cTn id="40" presetID="22" presetClass="entr" presetSubtype="8" fill="hold" grpId="0" nodeType="after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wipe(left)">
                                      <p:cBhvr>
                                        <p:cTn id="42" dur="500"/>
                                        <p:tgtEl>
                                          <p:spTgt spid="10"/>
                                        </p:tgtEl>
                                      </p:cBhvr>
                                    </p:animEffect>
                                  </p:childTnLst>
                                </p:cTn>
                              </p:par>
                              <p:par>
                                <p:cTn id="43" presetID="22" presetClass="entr" presetSubtype="8" fill="hold" grpId="0" nodeType="withEffect" nodePh="1">
                                  <p:stCondLst>
                                    <p:cond delay="250"/>
                                  </p:stCondLst>
                                  <p:endCondLst>
                                    <p:cond evt="begin" delay="0">
                                      <p:tn val="43"/>
                                    </p:cond>
                                  </p:endCondLst>
                                  <p:childTnLst>
                                    <p:set>
                                      <p:cBhvr>
                                        <p:cTn id="44" dur="1" fill="hold">
                                          <p:stCondLst>
                                            <p:cond delay="0"/>
                                          </p:stCondLst>
                                        </p:cTn>
                                        <p:tgtEl>
                                          <p:spTgt spid="13"/>
                                        </p:tgtEl>
                                        <p:attrNameLst>
                                          <p:attrName>style.visibility</p:attrName>
                                        </p:attrNameLst>
                                      </p:cBhvr>
                                      <p:to>
                                        <p:strVal val="visible"/>
                                      </p:to>
                                    </p:set>
                                    <p:animEffect transition="in" filter="wipe(left)">
                                      <p:cBhvr>
                                        <p:cTn id="45" dur="500"/>
                                        <p:tgtEl>
                                          <p:spTgt spid="13"/>
                                        </p:tgtEl>
                                      </p:cBhvr>
                                    </p:animEffect>
                                  </p:childTnLst>
                                </p:cTn>
                              </p:par>
                            </p:childTnLst>
                          </p:cTn>
                        </p:par>
                        <p:par>
                          <p:cTn id="46" fill="hold">
                            <p:stCondLst>
                              <p:cond delay="3750"/>
                            </p:stCondLst>
                            <p:childTnLst>
                              <p:par>
                                <p:cTn id="47" presetID="10" presetClass="entr" presetSubtype="0" fill="hold" grpId="0" nodeType="after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500"/>
                                        <p:tgtEl>
                                          <p:spTgt spid="25"/>
                                        </p:tgtEl>
                                      </p:cBhvr>
                                    </p:animEffect>
                                  </p:childTnLst>
                                </p:cTn>
                              </p:par>
                            </p:childTnLst>
                          </p:cTn>
                        </p:par>
                        <p:par>
                          <p:cTn id="50" fill="hold">
                            <p:stCondLst>
                              <p:cond delay="4250"/>
                            </p:stCondLst>
                            <p:childTnLst>
                              <p:par>
                                <p:cTn id="51" presetID="22" presetClass="entr" presetSubtype="8" fill="hold" grpId="0" nodeType="afterEffect">
                                  <p:stCondLst>
                                    <p:cond delay="0"/>
                                  </p:stCondLst>
                                  <p:childTnLst>
                                    <p:set>
                                      <p:cBhvr>
                                        <p:cTn id="52" dur="1" fill="hold">
                                          <p:stCondLst>
                                            <p:cond delay="0"/>
                                          </p:stCondLst>
                                        </p:cTn>
                                        <p:tgtEl>
                                          <p:spTgt spid="11"/>
                                        </p:tgtEl>
                                        <p:attrNameLst>
                                          <p:attrName>style.visibility</p:attrName>
                                        </p:attrNameLst>
                                      </p:cBhvr>
                                      <p:to>
                                        <p:strVal val="visible"/>
                                      </p:to>
                                    </p:set>
                                    <p:animEffect transition="in" filter="wipe(left)">
                                      <p:cBhvr>
                                        <p:cTn id="53" dur="500"/>
                                        <p:tgtEl>
                                          <p:spTgt spid="11"/>
                                        </p:tgtEl>
                                      </p:cBhvr>
                                    </p:animEffect>
                                  </p:childTnLst>
                                </p:cTn>
                              </p:par>
                              <p:par>
                                <p:cTn id="54" presetID="22" presetClass="entr" presetSubtype="8" fill="hold" grpId="0" nodeType="withEffect" nodePh="1">
                                  <p:stCondLst>
                                    <p:cond delay="250"/>
                                  </p:stCondLst>
                                  <p:endCondLst>
                                    <p:cond evt="begin" delay="0">
                                      <p:tn val="54"/>
                                    </p:cond>
                                  </p:endCondLst>
                                  <p:childTnLst>
                                    <p:set>
                                      <p:cBhvr>
                                        <p:cTn id="55" dur="1" fill="hold">
                                          <p:stCondLst>
                                            <p:cond delay="0"/>
                                          </p:stCondLst>
                                        </p:cTn>
                                        <p:tgtEl>
                                          <p:spTgt spid="14"/>
                                        </p:tgtEl>
                                        <p:attrNameLst>
                                          <p:attrName>style.visibility</p:attrName>
                                        </p:attrNameLst>
                                      </p:cBhvr>
                                      <p:to>
                                        <p:strVal val="visible"/>
                                      </p:to>
                                    </p:set>
                                    <p:animEffect transition="in" filter="wipe(left)">
                                      <p:cBhvr>
                                        <p:cTn id="5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animBg="1"/>
      <p:bldP spid="8" grpId="0"/>
      <p:bldP spid="9" grpId="0"/>
      <p:bldP spid="10" grpId="0"/>
      <p:bldP spid="11" grpId="0"/>
      <p:bldP spid="12" grpId="0"/>
      <p:bldP spid="13" grpId="0"/>
      <p:bldP spid="14" grpId="0"/>
      <p:bldP spid="25" grpId="0" animBg="1"/>
      <p:bldP spid="26" grpId="0" animBg="1"/>
      <p:bldP spid="27"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C3440"/>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1217360" y="126999"/>
            <a:ext cx="5444336" cy="78612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0" scaled="1"/>
                  <a:tileRect/>
                </a:gradFill>
                <a:latin typeface="Open Sans" panose="020B0606030504020204" pitchFamily="34" charset="0"/>
                <a:ea typeface="Open Sans" panose="020B0606030504020204" pitchFamily="34" charset="0"/>
                <a:cs typeface="Open Sans" panose="020B0606030504020204" pitchFamily="34" charset="0"/>
              </a:rPr>
              <a:t>OUR VISION </a:t>
            </a:r>
          </a:p>
        </p:txBody>
      </p:sp>
      <p:sp>
        <p:nvSpPr>
          <p:cNvPr id="5" name="Subtitle 2"/>
          <p:cNvSpPr txBox="1">
            <a:spLocks/>
          </p:cNvSpPr>
          <p:nvPr/>
        </p:nvSpPr>
        <p:spPr>
          <a:xfrm>
            <a:off x="1398788" y="913123"/>
            <a:ext cx="6081512"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From ‘sufficiency’ to ‘efficiency’</a:t>
            </a:r>
            <a:endParaRPr lang="en-US" dirty="0">
              <a:solidFill>
                <a:srgbClr val="7AC5DD"/>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Title 1"/>
          <p:cNvSpPr txBox="1">
            <a:spLocks/>
          </p:cNvSpPr>
          <p:nvPr/>
        </p:nvSpPr>
        <p:spPr>
          <a:xfrm>
            <a:off x="1850438" y="5524134"/>
            <a:ext cx="7980162"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1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We’ll connect humans to bank.</a:t>
            </a:r>
          </a:p>
          <a:p>
            <a:pPr algn="ctr"/>
            <a:r>
              <a:rPr lang="en-US" sz="21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Dev will be available for the customers to interact 24*7</a:t>
            </a:r>
            <a:endParaRPr lang="en-US" sz="21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Subtitle 2"/>
          <p:cNvSpPr txBox="1">
            <a:spLocks/>
          </p:cNvSpPr>
          <p:nvPr/>
        </p:nvSpPr>
        <p:spPr>
          <a:xfrm>
            <a:off x="554297" y="5813891"/>
            <a:ext cx="3186545" cy="5655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endParaRPr lang="en-US" sz="2000" dirty="0">
              <a:solidFill>
                <a:srgbClr val="629AB8"/>
              </a:solidFill>
              <a:latin typeface="Lato Light" panose="020F0502020204030203" pitchFamily="34" charset="0"/>
              <a:ea typeface="Lato Light" panose="020F0502020204030203" pitchFamily="34" charset="0"/>
              <a:cs typeface="Lato Light" panose="020F0502020204030203" pitchFamily="34" charset="0"/>
            </a:endParaRPr>
          </a:p>
        </p:txBody>
      </p:sp>
      <p:sp>
        <p:nvSpPr>
          <p:cNvPr id="22" name="Freeform 21"/>
          <p:cNvSpPr/>
          <p:nvPr/>
        </p:nvSpPr>
        <p:spPr>
          <a:xfrm>
            <a:off x="1965573" y="1648372"/>
            <a:ext cx="3504776" cy="3561255"/>
          </a:xfrm>
          <a:custGeom>
            <a:avLst/>
            <a:gdLst>
              <a:gd name="connsiteX0" fmla="*/ 2001569 w 3939651"/>
              <a:gd name="connsiteY0" fmla="*/ 0 h 4003138"/>
              <a:gd name="connsiteX1" fmla="*/ 3845845 w 3939651"/>
              <a:gd name="connsiteY1" fmla="*/ 1222468 h 4003138"/>
              <a:gd name="connsiteX2" fmla="*/ 3897432 w 3939651"/>
              <a:gd name="connsiteY2" fmla="*/ 1363413 h 4003138"/>
              <a:gd name="connsiteX3" fmla="*/ 3440826 w 3939651"/>
              <a:gd name="connsiteY3" fmla="*/ 1363413 h 4003138"/>
              <a:gd name="connsiteX4" fmla="*/ 3252439 w 3939651"/>
              <a:gd name="connsiteY4" fmla="*/ 1551800 h 4003138"/>
              <a:gd name="connsiteX5" fmla="*/ 3252439 w 3939651"/>
              <a:gd name="connsiteY5" fmla="*/ 2305326 h 4003138"/>
              <a:gd name="connsiteX6" fmla="*/ 3440826 w 3939651"/>
              <a:gd name="connsiteY6" fmla="*/ 2493713 h 4003138"/>
              <a:gd name="connsiteX7" fmla="*/ 3939651 w 3939651"/>
              <a:gd name="connsiteY7" fmla="*/ 2493713 h 4003138"/>
              <a:gd name="connsiteX8" fmla="*/ 3913152 w 3939651"/>
              <a:gd name="connsiteY8" fmla="*/ 2596775 h 4003138"/>
              <a:gd name="connsiteX9" fmla="*/ 2001569 w 3939651"/>
              <a:gd name="connsiteY9" fmla="*/ 4003138 h 4003138"/>
              <a:gd name="connsiteX10" fmla="*/ 0 w 3939651"/>
              <a:gd name="connsiteY10" fmla="*/ 2001569 h 4003138"/>
              <a:gd name="connsiteX11" fmla="*/ 2001569 w 3939651"/>
              <a:gd name="connsiteY11" fmla="*/ 0 h 4003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39651" h="4003138">
                <a:moveTo>
                  <a:pt x="2001569" y="0"/>
                </a:moveTo>
                <a:cubicBezTo>
                  <a:pt x="2830646" y="0"/>
                  <a:pt x="3541990" y="504075"/>
                  <a:pt x="3845845" y="1222468"/>
                </a:cubicBezTo>
                <a:lnTo>
                  <a:pt x="3897432" y="1363413"/>
                </a:lnTo>
                <a:lnTo>
                  <a:pt x="3440826" y="1363413"/>
                </a:lnTo>
                <a:cubicBezTo>
                  <a:pt x="3336783" y="1363413"/>
                  <a:pt x="3252439" y="1447757"/>
                  <a:pt x="3252439" y="1551800"/>
                </a:cubicBezTo>
                <a:lnTo>
                  <a:pt x="3252439" y="2305326"/>
                </a:lnTo>
                <a:cubicBezTo>
                  <a:pt x="3252439" y="2409369"/>
                  <a:pt x="3336783" y="2493713"/>
                  <a:pt x="3440826" y="2493713"/>
                </a:cubicBezTo>
                <a:lnTo>
                  <a:pt x="3939651" y="2493713"/>
                </a:lnTo>
                <a:lnTo>
                  <a:pt x="3913152" y="2596775"/>
                </a:lnTo>
                <a:cubicBezTo>
                  <a:pt x="3659730" y="3411550"/>
                  <a:pt x="2899736" y="4003138"/>
                  <a:pt x="2001569" y="4003138"/>
                </a:cubicBezTo>
                <a:cubicBezTo>
                  <a:pt x="896133" y="4003138"/>
                  <a:pt x="0" y="3107005"/>
                  <a:pt x="0" y="2001569"/>
                </a:cubicBezTo>
                <a:cubicBezTo>
                  <a:pt x="0" y="896133"/>
                  <a:pt x="896133" y="0"/>
                  <a:pt x="2001569" y="0"/>
                </a:cubicBezTo>
                <a:close/>
              </a:path>
            </a:pathLst>
          </a:custGeom>
          <a:blipFill dpi="0" rotWithShape="1">
            <a:blip r:embed="rId2"/>
            <a:srcRect/>
            <a:stretch>
              <a:fillRect/>
            </a:stretch>
          </a:blipFill>
          <a:ln w="101600">
            <a:solidFill>
              <a:srgbClr val="5697BC"/>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3" name="Freeform 22"/>
          <p:cNvSpPr/>
          <p:nvPr/>
        </p:nvSpPr>
        <p:spPr>
          <a:xfrm>
            <a:off x="6583680" y="1645920"/>
            <a:ext cx="3504776" cy="3561255"/>
          </a:xfrm>
          <a:custGeom>
            <a:avLst/>
            <a:gdLst>
              <a:gd name="connsiteX0" fmla="*/ 1938082 w 3939651"/>
              <a:gd name="connsiteY0" fmla="*/ 0 h 4003138"/>
              <a:gd name="connsiteX1" fmla="*/ 3939651 w 3939651"/>
              <a:gd name="connsiteY1" fmla="*/ 2001569 h 4003138"/>
              <a:gd name="connsiteX2" fmla="*/ 1938082 w 3939651"/>
              <a:gd name="connsiteY2" fmla="*/ 4003138 h 4003138"/>
              <a:gd name="connsiteX3" fmla="*/ 26500 w 3939651"/>
              <a:gd name="connsiteY3" fmla="*/ 2596775 h 4003138"/>
              <a:gd name="connsiteX4" fmla="*/ 0 w 3939651"/>
              <a:gd name="connsiteY4" fmla="*/ 2493713 h 4003138"/>
              <a:gd name="connsiteX5" fmla="*/ 498824 w 3939651"/>
              <a:gd name="connsiteY5" fmla="*/ 2493713 h 4003138"/>
              <a:gd name="connsiteX6" fmla="*/ 687211 w 3939651"/>
              <a:gd name="connsiteY6" fmla="*/ 2305326 h 4003138"/>
              <a:gd name="connsiteX7" fmla="*/ 687211 w 3939651"/>
              <a:gd name="connsiteY7" fmla="*/ 1551800 h 4003138"/>
              <a:gd name="connsiteX8" fmla="*/ 498824 w 3939651"/>
              <a:gd name="connsiteY8" fmla="*/ 1363413 h 4003138"/>
              <a:gd name="connsiteX9" fmla="*/ 42220 w 3939651"/>
              <a:gd name="connsiteY9" fmla="*/ 1363413 h 4003138"/>
              <a:gd name="connsiteX10" fmla="*/ 93807 w 3939651"/>
              <a:gd name="connsiteY10" fmla="*/ 1222468 h 4003138"/>
              <a:gd name="connsiteX11" fmla="*/ 1938082 w 3939651"/>
              <a:gd name="connsiteY11" fmla="*/ 0 h 4003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39651" h="4003138">
                <a:moveTo>
                  <a:pt x="1938082" y="0"/>
                </a:moveTo>
                <a:cubicBezTo>
                  <a:pt x="3043518" y="0"/>
                  <a:pt x="3939651" y="896133"/>
                  <a:pt x="3939651" y="2001569"/>
                </a:cubicBezTo>
                <a:cubicBezTo>
                  <a:pt x="3939651" y="3107005"/>
                  <a:pt x="3043518" y="4003138"/>
                  <a:pt x="1938082" y="4003138"/>
                </a:cubicBezTo>
                <a:cubicBezTo>
                  <a:pt x="1039916" y="4003138"/>
                  <a:pt x="279921" y="3411550"/>
                  <a:pt x="26500" y="2596775"/>
                </a:cubicBezTo>
                <a:lnTo>
                  <a:pt x="0" y="2493713"/>
                </a:lnTo>
                <a:lnTo>
                  <a:pt x="498824" y="2493713"/>
                </a:lnTo>
                <a:cubicBezTo>
                  <a:pt x="602867" y="2493713"/>
                  <a:pt x="687211" y="2409369"/>
                  <a:pt x="687211" y="2305326"/>
                </a:cubicBezTo>
                <a:lnTo>
                  <a:pt x="687211" y="1551800"/>
                </a:lnTo>
                <a:cubicBezTo>
                  <a:pt x="687211" y="1447757"/>
                  <a:pt x="602867" y="1363413"/>
                  <a:pt x="498824" y="1363413"/>
                </a:cubicBezTo>
                <a:lnTo>
                  <a:pt x="42220" y="1363413"/>
                </a:lnTo>
                <a:lnTo>
                  <a:pt x="93807" y="1222468"/>
                </a:lnTo>
                <a:cubicBezTo>
                  <a:pt x="397661" y="504075"/>
                  <a:pt x="1109005" y="0"/>
                  <a:pt x="1938082" y="0"/>
                </a:cubicBezTo>
                <a:close/>
              </a:path>
            </a:pathLst>
          </a:custGeom>
          <a:blipFill dpi="0" rotWithShape="1">
            <a:blip r:embed="rId3"/>
            <a:srcRect/>
            <a:stretch>
              <a:fillRect t="3000" b="-4000"/>
            </a:stretch>
          </a:blipFill>
          <a:ln w="101600">
            <a:solidFill>
              <a:srgbClr val="81C6AA"/>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nvGrpSpPr>
          <p:cNvPr id="33" name="Group 32"/>
          <p:cNvGrpSpPr/>
          <p:nvPr/>
        </p:nvGrpSpPr>
        <p:grpSpPr>
          <a:xfrm>
            <a:off x="4879331" y="2903762"/>
            <a:ext cx="2373383" cy="919488"/>
            <a:chOff x="4849354" y="2687312"/>
            <a:chExt cx="2373383" cy="919488"/>
          </a:xfrm>
          <a:gradFill>
            <a:gsLst>
              <a:gs pos="30000">
                <a:srgbClr val="5697BC"/>
              </a:gs>
              <a:gs pos="70000">
                <a:srgbClr val="81C6AA"/>
              </a:gs>
            </a:gsLst>
            <a:lin ang="0" scaled="0"/>
          </a:gradFill>
        </p:grpSpPr>
        <p:sp>
          <p:nvSpPr>
            <p:cNvPr id="21" name="Rounded Rectangle 20"/>
            <p:cNvSpPr/>
            <p:nvPr/>
          </p:nvSpPr>
          <p:spPr>
            <a:xfrm>
              <a:off x="4849354" y="2687312"/>
              <a:ext cx="2373383" cy="919488"/>
            </a:xfrm>
            <a:prstGeom prst="roundRect">
              <a:avLst>
                <a:gd name="adj" fmla="val 1262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Heart 23"/>
            <p:cNvSpPr/>
            <p:nvPr/>
          </p:nvSpPr>
          <p:spPr>
            <a:xfrm>
              <a:off x="5741457" y="2861847"/>
              <a:ext cx="612813" cy="612813"/>
            </a:xfrm>
            <a:prstGeom prst="hear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Rounded Rectangle 30"/>
          <p:cNvSpPr/>
          <p:nvPr/>
        </p:nvSpPr>
        <p:spPr>
          <a:xfrm rot="16200000">
            <a:off x="-9377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p:cNvSpPr/>
          <p:nvPr/>
        </p:nvSpPr>
        <p:spPr>
          <a:xfrm rot="16200000">
            <a:off x="11471576" y="84027"/>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7013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down)">
                                      <p:cBhvr>
                                        <p:cTn id="10" dur="500"/>
                                        <p:tgtEl>
                                          <p:spTgt spid="31"/>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right)">
                                      <p:cBhvr>
                                        <p:cTn id="13" dur="500"/>
                                        <p:tgtEl>
                                          <p:spTgt spid="5"/>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p:cTn id="21" dur="750" fill="hold"/>
                                        <p:tgtEl>
                                          <p:spTgt spid="22"/>
                                        </p:tgtEl>
                                        <p:attrNameLst>
                                          <p:attrName>ppt_w</p:attrName>
                                        </p:attrNameLst>
                                      </p:cBhvr>
                                      <p:tavLst>
                                        <p:tav tm="0">
                                          <p:val>
                                            <p:fltVal val="0"/>
                                          </p:val>
                                        </p:tav>
                                        <p:tav tm="100000">
                                          <p:val>
                                            <p:strVal val="#ppt_w"/>
                                          </p:val>
                                        </p:tav>
                                      </p:tavLst>
                                    </p:anim>
                                    <p:anim calcmode="lin" valueType="num">
                                      <p:cBhvr>
                                        <p:cTn id="22" dur="750" fill="hold"/>
                                        <p:tgtEl>
                                          <p:spTgt spid="22"/>
                                        </p:tgtEl>
                                        <p:attrNameLst>
                                          <p:attrName>ppt_h</p:attrName>
                                        </p:attrNameLst>
                                      </p:cBhvr>
                                      <p:tavLst>
                                        <p:tav tm="0">
                                          <p:val>
                                            <p:fltVal val="0"/>
                                          </p:val>
                                        </p:tav>
                                        <p:tav tm="100000">
                                          <p:val>
                                            <p:strVal val="#ppt_h"/>
                                          </p:val>
                                        </p:tav>
                                      </p:tavLst>
                                    </p:anim>
                                    <p:animEffect transition="in" filter="fade">
                                      <p:cBhvr>
                                        <p:cTn id="23" dur="750"/>
                                        <p:tgtEl>
                                          <p:spTgt spid="22"/>
                                        </p:tgtEl>
                                      </p:cBhvr>
                                    </p:animEffect>
                                  </p:childTnLst>
                                </p:cTn>
                              </p:par>
                              <p:par>
                                <p:cTn id="24" presetID="53" presetClass="entr" presetSubtype="16" fill="hold" nodeType="withEffect">
                                  <p:stCondLst>
                                    <p:cond delay="250"/>
                                  </p:stCondLst>
                                  <p:childTnLst>
                                    <p:set>
                                      <p:cBhvr>
                                        <p:cTn id="25" dur="1" fill="hold">
                                          <p:stCondLst>
                                            <p:cond delay="0"/>
                                          </p:stCondLst>
                                        </p:cTn>
                                        <p:tgtEl>
                                          <p:spTgt spid="23"/>
                                        </p:tgtEl>
                                        <p:attrNameLst>
                                          <p:attrName>style.visibility</p:attrName>
                                        </p:attrNameLst>
                                      </p:cBhvr>
                                      <p:to>
                                        <p:strVal val="visible"/>
                                      </p:to>
                                    </p:set>
                                    <p:anim calcmode="lin" valueType="num">
                                      <p:cBhvr>
                                        <p:cTn id="26" dur="750" fill="hold"/>
                                        <p:tgtEl>
                                          <p:spTgt spid="23"/>
                                        </p:tgtEl>
                                        <p:attrNameLst>
                                          <p:attrName>ppt_w</p:attrName>
                                        </p:attrNameLst>
                                      </p:cBhvr>
                                      <p:tavLst>
                                        <p:tav tm="0">
                                          <p:val>
                                            <p:fltVal val="0"/>
                                          </p:val>
                                        </p:tav>
                                        <p:tav tm="100000">
                                          <p:val>
                                            <p:strVal val="#ppt_w"/>
                                          </p:val>
                                        </p:tav>
                                      </p:tavLst>
                                    </p:anim>
                                    <p:anim calcmode="lin" valueType="num">
                                      <p:cBhvr>
                                        <p:cTn id="27" dur="750" fill="hold"/>
                                        <p:tgtEl>
                                          <p:spTgt spid="23"/>
                                        </p:tgtEl>
                                        <p:attrNameLst>
                                          <p:attrName>ppt_h</p:attrName>
                                        </p:attrNameLst>
                                      </p:cBhvr>
                                      <p:tavLst>
                                        <p:tav tm="0">
                                          <p:val>
                                            <p:fltVal val="0"/>
                                          </p:val>
                                        </p:tav>
                                        <p:tav tm="100000">
                                          <p:val>
                                            <p:strVal val="#ppt_h"/>
                                          </p:val>
                                        </p:tav>
                                      </p:tavLst>
                                    </p:anim>
                                    <p:animEffect transition="in" filter="fade">
                                      <p:cBhvr>
                                        <p:cTn id="28" dur="750"/>
                                        <p:tgtEl>
                                          <p:spTgt spid="23"/>
                                        </p:tgtEl>
                                      </p:cBhvr>
                                    </p:animEffect>
                                  </p:childTnLst>
                                </p:cTn>
                              </p:par>
                              <p:par>
                                <p:cTn id="29" presetID="16" presetClass="entr" presetSubtype="21" fill="hold" nodeType="withEffect">
                                  <p:stCondLst>
                                    <p:cond delay="1000"/>
                                  </p:stCondLst>
                                  <p:childTnLst>
                                    <p:set>
                                      <p:cBhvr>
                                        <p:cTn id="30" dur="1" fill="hold">
                                          <p:stCondLst>
                                            <p:cond delay="0"/>
                                          </p:stCondLst>
                                        </p:cTn>
                                        <p:tgtEl>
                                          <p:spTgt spid="33"/>
                                        </p:tgtEl>
                                        <p:attrNameLst>
                                          <p:attrName>style.visibility</p:attrName>
                                        </p:attrNameLst>
                                      </p:cBhvr>
                                      <p:to>
                                        <p:strVal val="visible"/>
                                      </p:to>
                                    </p:set>
                                    <p:animEffect transition="in" filter="barn(inVertical)">
                                      <p:cBhvr>
                                        <p:cTn id="31" dur="750"/>
                                        <p:tgtEl>
                                          <p:spTgt spid="33"/>
                                        </p:tgtEl>
                                      </p:cBhvr>
                                    </p:animEffect>
                                  </p:childTnLst>
                                </p:cTn>
                              </p:par>
                            </p:childTnLst>
                          </p:cTn>
                        </p:par>
                        <p:par>
                          <p:cTn id="32" fill="hold">
                            <p:stCondLst>
                              <p:cond delay="1750"/>
                            </p:stCondLst>
                            <p:childTnLst>
                              <p:par>
                                <p:cTn id="33" presetID="22" presetClass="entr" presetSubtype="8"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left)">
                                      <p:cBhvr>
                                        <p:cTn id="35" dur="500"/>
                                        <p:tgtEl>
                                          <p:spTgt spid="7"/>
                                        </p:tgtEl>
                                      </p:cBhvr>
                                    </p:animEffect>
                                  </p:childTnLst>
                                </p:cTn>
                              </p:par>
                              <p:par>
                                <p:cTn id="36" presetID="22" presetClass="entr" presetSubtype="2" fill="hold" grpId="0" nodeType="withEffect" nodePh="1">
                                  <p:stCondLst>
                                    <p:cond delay="250"/>
                                  </p:stCondLst>
                                  <p:endCondLst>
                                    <p:cond evt="begin" delay="0">
                                      <p:tn val="36"/>
                                    </p:cond>
                                  </p:endCondLst>
                                  <p:childTnLst>
                                    <p:set>
                                      <p:cBhvr>
                                        <p:cTn id="37" dur="1" fill="hold">
                                          <p:stCondLst>
                                            <p:cond delay="0"/>
                                          </p:stCondLst>
                                        </p:cTn>
                                        <p:tgtEl>
                                          <p:spTgt spid="8"/>
                                        </p:tgtEl>
                                        <p:attrNameLst>
                                          <p:attrName>style.visibility</p:attrName>
                                        </p:attrNameLst>
                                      </p:cBhvr>
                                      <p:to>
                                        <p:strVal val="visible"/>
                                      </p:to>
                                    </p:set>
                                    <p:animEffect transition="in" filter="wipe(right)">
                                      <p:cBhvr>
                                        <p:cTn id="3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P spid="31" grpId="0" animBg="1"/>
      <p:bldP spid="3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394423" y="540346"/>
            <a:ext cx="7314132" cy="5829300"/>
            <a:chOff x="394423" y="540346"/>
            <a:chExt cx="7314132" cy="5829300"/>
          </a:xfrm>
        </p:grpSpPr>
        <p:pic>
          <p:nvPicPr>
            <p:cNvPr id="4" name="Picture 4" descr="Home-Customer-Care-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423" y="540346"/>
              <a:ext cx="7260694" cy="58293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2838450" y="1009650"/>
              <a:ext cx="895350" cy="3048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1990724" y="1873250"/>
              <a:ext cx="2428875" cy="52705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1990724" y="3211512"/>
              <a:ext cx="1895475" cy="1317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2071687" y="4248150"/>
              <a:ext cx="2428875" cy="62865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4368799" y="2616201"/>
              <a:ext cx="1193801" cy="246060"/>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016499" y="3683000"/>
              <a:ext cx="596901" cy="220661"/>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803725" y="1009650"/>
              <a:ext cx="1186320" cy="307777"/>
            </a:xfrm>
            <a:prstGeom prst="rect">
              <a:avLst/>
            </a:prstGeom>
            <a:noFill/>
          </p:spPr>
          <p:txBody>
            <a:bodyPr wrap="square" rtlCol="0">
              <a:spAutoFit/>
            </a:bodyPr>
            <a:lstStyle/>
            <a:p>
              <a:r>
                <a:rPr lang="en-US" sz="1400" dirty="0" smtClean="0">
                  <a:latin typeface="Open Sans ExtraBold" panose="020B0906030804020204" pitchFamily="34" charset="0"/>
                  <a:ea typeface="Open Sans ExtraBold" panose="020B0906030804020204" pitchFamily="34" charset="0"/>
                  <a:cs typeface="Open Sans ExtraBold" panose="020B0906030804020204" pitchFamily="34" charset="0"/>
                </a:rPr>
                <a:t>DEV</a:t>
              </a:r>
              <a:endParaRPr lang="en-US" sz="14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3" name="TextBox 12"/>
            <p:cNvSpPr txBox="1"/>
            <p:nvPr/>
          </p:nvSpPr>
          <p:spPr>
            <a:xfrm>
              <a:off x="2018840" y="1899133"/>
              <a:ext cx="2692056" cy="461665"/>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I am on it! Do you want to know this months bills?</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4" name="TextBox 13"/>
            <p:cNvSpPr txBox="1"/>
            <p:nvPr/>
          </p:nvSpPr>
          <p:spPr>
            <a:xfrm>
              <a:off x="4267372" y="2608412"/>
              <a:ext cx="2692056" cy="276999"/>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Yes! </a:t>
              </a:r>
              <a:r>
                <a:rPr lang="en-US" sz="1100" dirty="0" smtClean="0">
                  <a:latin typeface="Open Sans" panose="020B0606030504020204" pitchFamily="34" charset="0"/>
                  <a:ea typeface="Open Sans" panose="020B0606030504020204" pitchFamily="34" charset="0"/>
                  <a:cs typeface="Open Sans" panose="020B0606030504020204" pitchFamily="34" charset="0"/>
                </a:rPr>
                <a:t>pending ones</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5" name="Rounded Rectangle 14"/>
            <p:cNvSpPr/>
            <p:nvPr/>
          </p:nvSpPr>
          <p:spPr>
            <a:xfrm>
              <a:off x="1939924" y="3013868"/>
              <a:ext cx="2428875" cy="52705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1946675" y="3003785"/>
              <a:ext cx="2879967" cy="461665"/>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Mobile Plan is about to expire in a week. Do you want me to show plans</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Box 16"/>
            <p:cNvSpPr txBox="1"/>
            <p:nvPr/>
          </p:nvSpPr>
          <p:spPr>
            <a:xfrm>
              <a:off x="5016499" y="3654830"/>
              <a:ext cx="2692056" cy="276999"/>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Yes!</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8" name="TextBox 17"/>
            <p:cNvSpPr txBox="1"/>
            <p:nvPr/>
          </p:nvSpPr>
          <p:spPr>
            <a:xfrm>
              <a:off x="2002299" y="4226232"/>
              <a:ext cx="2731747" cy="646331"/>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Got it! </a:t>
              </a:r>
            </a:p>
            <a:p>
              <a:r>
                <a:rPr lang="en-US" sz="1200" dirty="0" smtClean="0">
                  <a:latin typeface="Open Sans" panose="020B0606030504020204" pitchFamily="34" charset="0"/>
                  <a:ea typeface="Open Sans" panose="020B0606030504020204" pitchFamily="34" charset="0"/>
                  <a:cs typeface="Open Sans" panose="020B0606030504020204" pitchFamily="34" charset="0"/>
                </a:rPr>
                <a:t>Tap “Show plans” to view the perfect plan for you </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sp>
        <p:nvSpPr>
          <p:cNvPr id="21" name="Subtitle 2"/>
          <p:cNvSpPr txBox="1">
            <a:spLocks/>
          </p:cNvSpPr>
          <p:nvPr/>
        </p:nvSpPr>
        <p:spPr>
          <a:xfrm>
            <a:off x="6842787" y="644617"/>
            <a:ext cx="3949273" cy="41845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pl-PL" sz="2000" dirty="0">
                <a:solidFill>
                  <a:srgbClr val="7AC5DD"/>
                </a:solidFill>
                <a:latin typeface="Lato Light" panose="020F0502020204030203" pitchFamily="34" charset="0"/>
                <a:ea typeface="Lato Light" panose="020F0502020204030203" pitchFamily="34" charset="0"/>
                <a:cs typeface="Lato Light" panose="020F0502020204030203" pitchFamily="34" charset="0"/>
              </a:rPr>
              <a:t>Turn transactions into relationships</a:t>
            </a:r>
          </a:p>
        </p:txBody>
      </p:sp>
      <p:sp>
        <p:nvSpPr>
          <p:cNvPr id="22" name="Rounded Rectangle 21"/>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ubtitle 2"/>
          <p:cNvSpPr txBox="1">
            <a:spLocks/>
          </p:cNvSpPr>
          <p:nvPr/>
        </p:nvSpPr>
        <p:spPr>
          <a:xfrm>
            <a:off x="6983741" y="3269197"/>
            <a:ext cx="3282363" cy="3296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1400" b="1" dirty="0">
                <a:latin typeface="Lato Semibold" panose="020F0502020204030203" pitchFamily="34" charset="0"/>
                <a:ea typeface="Lato Semibold" panose="020F0502020204030203" pitchFamily="34" charset="0"/>
                <a:cs typeface="Lato Semibold" panose="020F0502020204030203" pitchFamily="34" charset="0"/>
              </a:rPr>
              <a:t>Automate FAQs</a:t>
            </a:r>
            <a:endParaRPr lang="en-US" sz="1400" b="1" dirty="0">
              <a:latin typeface="Lato Semibold" panose="020F0502020204030203" pitchFamily="34" charset="0"/>
              <a:ea typeface="Lato Semibold" panose="020F0502020204030203" pitchFamily="34" charset="0"/>
              <a:cs typeface="Lato Semibold" panose="020F0502020204030203" pitchFamily="34" charset="0"/>
            </a:endParaRPr>
          </a:p>
        </p:txBody>
      </p:sp>
      <p:sp>
        <p:nvSpPr>
          <p:cNvPr id="25" name="Subtitle 2"/>
          <p:cNvSpPr txBox="1">
            <a:spLocks/>
          </p:cNvSpPr>
          <p:nvPr/>
        </p:nvSpPr>
        <p:spPr>
          <a:xfrm>
            <a:off x="6983741" y="4197326"/>
            <a:ext cx="3282363" cy="3296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1400" b="1" dirty="0">
                <a:latin typeface="Lato Semibold" panose="020F0502020204030203" pitchFamily="34" charset="0"/>
                <a:ea typeface="Lato Semibold" panose="020F0502020204030203" pitchFamily="34" charset="0"/>
                <a:cs typeface="Lato Semibold" panose="020F0502020204030203" pitchFamily="34" charset="0"/>
              </a:rPr>
              <a:t>Send reminders and notifications</a:t>
            </a:r>
            <a:endParaRPr lang="en-US" sz="1400" b="1" dirty="0">
              <a:latin typeface="Lato Semibold" panose="020F0502020204030203" pitchFamily="34" charset="0"/>
              <a:ea typeface="Lato Semibold" panose="020F0502020204030203" pitchFamily="34" charset="0"/>
              <a:cs typeface="Lato Semibold" panose="020F0502020204030203" pitchFamily="34" charset="0"/>
            </a:endParaRPr>
          </a:p>
        </p:txBody>
      </p:sp>
      <p:sp>
        <p:nvSpPr>
          <p:cNvPr id="26" name="Subtitle 2"/>
          <p:cNvSpPr txBox="1">
            <a:spLocks/>
          </p:cNvSpPr>
          <p:nvPr/>
        </p:nvSpPr>
        <p:spPr>
          <a:xfrm>
            <a:off x="6983741" y="5104735"/>
            <a:ext cx="3282363" cy="3296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1400" b="1" dirty="0">
                <a:latin typeface="Lato Semibold" panose="020F0502020204030203" pitchFamily="34" charset="0"/>
                <a:ea typeface="Lato Semibold" panose="020F0502020204030203" pitchFamily="34" charset="0"/>
                <a:cs typeface="Lato Semibold" panose="020F0502020204030203" pitchFamily="34" charset="0"/>
              </a:rPr>
              <a:t>Solve urgent issues fast</a:t>
            </a:r>
            <a:endParaRPr lang="en-US" sz="1400" b="1" dirty="0">
              <a:latin typeface="Lato Semibold" panose="020F0502020204030203" pitchFamily="34" charset="0"/>
              <a:ea typeface="Lato Semibold" panose="020F0502020204030203" pitchFamily="34" charset="0"/>
              <a:cs typeface="Lato Semibold" panose="020F0502020204030203" pitchFamily="34" charset="0"/>
            </a:endParaRPr>
          </a:p>
        </p:txBody>
      </p:sp>
      <p:sp>
        <p:nvSpPr>
          <p:cNvPr id="27" name="Subtitle 2"/>
          <p:cNvSpPr txBox="1">
            <a:spLocks/>
          </p:cNvSpPr>
          <p:nvPr/>
        </p:nvSpPr>
        <p:spPr>
          <a:xfrm>
            <a:off x="6983741" y="3598835"/>
            <a:ext cx="4435705" cy="4586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000" dirty="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Help customers check bank balances, find ATMs, check interest rates, and much more. Answer questions about credit or loan applications and get customers the information they need, exactly when they need it. </a:t>
            </a:r>
          </a:p>
        </p:txBody>
      </p:sp>
      <p:sp>
        <p:nvSpPr>
          <p:cNvPr id="28" name="Subtitle 2"/>
          <p:cNvSpPr txBox="1">
            <a:spLocks/>
          </p:cNvSpPr>
          <p:nvPr/>
        </p:nvSpPr>
        <p:spPr>
          <a:xfrm>
            <a:off x="6983741" y="4503614"/>
            <a:ext cx="4435705" cy="4586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000" dirty="0" smtClean="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Gives customer </a:t>
            </a:r>
            <a:r>
              <a:rPr lang="en-US" sz="1000" dirty="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peace of mind with reminders about payment deadlines and financial processes. Notify customers about changes in credit scores or relevant news. </a:t>
            </a:r>
          </a:p>
        </p:txBody>
      </p:sp>
      <p:sp>
        <p:nvSpPr>
          <p:cNvPr id="29" name="Subtitle 2"/>
          <p:cNvSpPr txBox="1">
            <a:spLocks/>
          </p:cNvSpPr>
          <p:nvPr/>
        </p:nvSpPr>
        <p:spPr>
          <a:xfrm>
            <a:off x="6983741" y="5434373"/>
            <a:ext cx="4435705" cy="458640"/>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Offer immediate help when it matters most. Send notifications about suspicious charges and help customers take immediate action.</a:t>
            </a:r>
          </a:p>
        </p:txBody>
      </p:sp>
      <p:sp>
        <p:nvSpPr>
          <p:cNvPr id="30" name="Freeform 29"/>
          <p:cNvSpPr/>
          <p:nvPr/>
        </p:nvSpPr>
        <p:spPr>
          <a:xfrm rot="5400000">
            <a:off x="6483666" y="5191082"/>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rot="5400000">
            <a:off x="6483666" y="3359903"/>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5400000">
            <a:off x="6483666" y="4270730"/>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3759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Subtitle 2"/>
          <p:cNvSpPr txBox="1">
            <a:spLocks/>
          </p:cNvSpPr>
          <p:nvPr/>
        </p:nvSpPr>
        <p:spPr>
          <a:xfrm>
            <a:off x="6940073" y="1546528"/>
            <a:ext cx="5146052" cy="181355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1600" dirty="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Virtual assistants with voice recognition and personalized insights—not just simple typing and responses to basic inquiries—are the next evolution of AI-powered technology for digital banking and customer service.</a:t>
            </a:r>
          </a:p>
        </p:txBody>
      </p:sp>
      <p:sp>
        <p:nvSpPr>
          <p:cNvPr id="3" name="Rectangle 2"/>
          <p:cNvSpPr/>
          <p:nvPr/>
        </p:nvSpPr>
        <p:spPr>
          <a:xfrm>
            <a:off x="7330842" y="91060"/>
            <a:ext cx="3441968" cy="461665"/>
          </a:xfrm>
          <a:prstGeom prst="rect">
            <a:avLst/>
          </a:prstGeom>
          <a:noFill/>
        </p:spPr>
        <p:txBody>
          <a:bodyPr wrap="none" lIns="91440" tIns="45720" rIns="91440" bIns="45720">
            <a:spAutoFit/>
          </a:bodyPr>
          <a:lstStyle/>
          <a:p>
            <a:pPr algn="ctr"/>
            <a:r>
              <a:rPr lang="en-US" sz="2400" b="0" cap="none" spc="0" dirty="0" smtClean="0">
                <a:ln w="10160">
                  <a:solidFill>
                    <a:schemeClr val="accent1"/>
                  </a:solidFill>
                  <a:prstDash val="solid"/>
                </a:ln>
                <a:solidFill>
                  <a:srgbClr val="FFFFFF"/>
                </a:solidFill>
                <a:effectLst>
                  <a:outerShdw blurRad="38100" dist="32000" dir="5400000" algn="tl">
                    <a:srgbClr val="000000">
                      <a:alpha val="30000"/>
                    </a:srgbClr>
                  </a:outerShdw>
                </a:effectLst>
                <a:latin typeface="Open Sans" panose="020B0606030504020204" pitchFamily="34" charset="0"/>
                <a:ea typeface="Open Sans" panose="020B0606030504020204" pitchFamily="34" charset="0"/>
                <a:cs typeface="Open Sans" panose="020B0606030504020204" pitchFamily="34" charset="0"/>
              </a:rPr>
              <a:t>Conversation with DEV</a:t>
            </a:r>
            <a:endParaRPr lang="en-US" sz="2400" b="0" cap="none" spc="0" dirty="0">
              <a:ln w="10160">
                <a:solidFill>
                  <a:schemeClr val="accent1"/>
                </a:solidFill>
                <a:prstDash val="solid"/>
              </a:ln>
              <a:solidFill>
                <a:srgbClr val="FFFFFF"/>
              </a:solidFill>
              <a:effectLst>
                <a:outerShdw blurRad="38100" dist="32000" dir="5400000" algn="tl">
                  <a:srgbClr val="000000">
                    <a:alpha val="30000"/>
                  </a:srgbClr>
                </a:outerShdw>
              </a:effectLst>
            </a:endParaRPr>
          </a:p>
        </p:txBody>
      </p:sp>
    </p:spTree>
    <p:extLst>
      <p:ext uri="{BB962C8B-B14F-4D97-AF65-F5344CB8AC3E}">
        <p14:creationId xmlns:p14="http://schemas.microsoft.com/office/powerpoint/2010/main" val="2530300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22" presetClass="entr" presetSubtype="2" fill="hold" grpId="0" nodeType="withEffect">
                                  <p:stCondLst>
                                    <p:cond delay="250"/>
                                  </p:stCondLst>
                                  <p:childTnLst>
                                    <p:set>
                                      <p:cBhvr>
                                        <p:cTn id="15" dur="1" fill="hold">
                                          <p:stCondLst>
                                            <p:cond delay="0"/>
                                          </p:stCondLst>
                                        </p:cTn>
                                        <p:tgtEl>
                                          <p:spTgt spid="21"/>
                                        </p:tgtEl>
                                        <p:attrNameLst>
                                          <p:attrName>style.visibility</p:attrName>
                                        </p:attrNameLst>
                                      </p:cBhvr>
                                      <p:to>
                                        <p:strVal val="visible"/>
                                      </p:to>
                                    </p:set>
                                    <p:animEffect transition="in" filter="wipe(right)">
                                      <p:cBhvr>
                                        <p:cTn id="16" dur="500"/>
                                        <p:tgtEl>
                                          <p:spTgt spid="21"/>
                                        </p:tgtEl>
                                      </p:cBhvr>
                                    </p:animEffect>
                                  </p:childTnLst>
                                </p:cTn>
                              </p:par>
                            </p:childTnLst>
                          </p:cTn>
                        </p:par>
                        <p:par>
                          <p:cTn id="17" fill="hold">
                            <p:stCondLst>
                              <p:cond delay="750"/>
                            </p:stCondLst>
                            <p:childTnLst>
                              <p:par>
                                <p:cTn id="18" presetID="10" presetClass="entr" presetSubtype="0" fill="hold" grpId="0"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childTnLst>
                          </p:cTn>
                        </p:par>
                        <p:par>
                          <p:cTn id="21" fill="hold">
                            <p:stCondLst>
                              <p:cond delay="1250"/>
                            </p:stCondLst>
                            <p:childTnLst>
                              <p:par>
                                <p:cTn id="22" presetID="10" presetClass="entr" presetSubtype="0" fill="hold" grpId="0" nodeType="after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childTnLst>
                          </p:cTn>
                        </p:par>
                        <p:par>
                          <p:cTn id="25" fill="hold">
                            <p:stCondLst>
                              <p:cond delay="1750"/>
                            </p:stCondLst>
                            <p:childTnLst>
                              <p:par>
                                <p:cTn id="26" presetID="22" presetClass="entr" presetSubtype="8" fill="hold" grpId="0"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left)">
                                      <p:cBhvr>
                                        <p:cTn id="28" dur="500"/>
                                        <p:tgtEl>
                                          <p:spTgt spid="24"/>
                                        </p:tgtEl>
                                      </p:cBhvr>
                                    </p:animEffect>
                                  </p:childTnLst>
                                </p:cTn>
                              </p:par>
                              <p:par>
                                <p:cTn id="29" presetID="22" presetClass="entr" presetSubtype="8" fill="hold" grpId="0" nodeType="withEffect">
                                  <p:stCondLst>
                                    <p:cond delay="250"/>
                                  </p:stCondLst>
                                  <p:childTnLst>
                                    <p:set>
                                      <p:cBhvr>
                                        <p:cTn id="30" dur="1" fill="hold">
                                          <p:stCondLst>
                                            <p:cond delay="0"/>
                                          </p:stCondLst>
                                        </p:cTn>
                                        <p:tgtEl>
                                          <p:spTgt spid="27"/>
                                        </p:tgtEl>
                                        <p:attrNameLst>
                                          <p:attrName>style.visibility</p:attrName>
                                        </p:attrNameLst>
                                      </p:cBhvr>
                                      <p:to>
                                        <p:strVal val="visible"/>
                                      </p:to>
                                    </p:set>
                                    <p:animEffect transition="in" filter="wipe(left)">
                                      <p:cBhvr>
                                        <p:cTn id="31" dur="500"/>
                                        <p:tgtEl>
                                          <p:spTgt spid="27"/>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par>
                          <p:cTn id="36" fill="hold">
                            <p:stCondLst>
                              <p:cond delay="3000"/>
                            </p:stCondLst>
                            <p:childTnLst>
                              <p:par>
                                <p:cTn id="37" presetID="22" presetClass="entr" presetSubtype="8"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wipe(left)">
                                      <p:cBhvr>
                                        <p:cTn id="39" dur="500"/>
                                        <p:tgtEl>
                                          <p:spTgt spid="25"/>
                                        </p:tgtEl>
                                      </p:cBhvr>
                                    </p:animEffect>
                                  </p:childTnLst>
                                </p:cTn>
                              </p:par>
                              <p:par>
                                <p:cTn id="40" presetID="22" presetClass="entr" presetSubtype="8" fill="hold" grpId="0" nodeType="withEffect">
                                  <p:stCondLst>
                                    <p:cond delay="250"/>
                                  </p:stCondLst>
                                  <p:childTnLst>
                                    <p:set>
                                      <p:cBhvr>
                                        <p:cTn id="41" dur="1" fill="hold">
                                          <p:stCondLst>
                                            <p:cond delay="0"/>
                                          </p:stCondLst>
                                        </p:cTn>
                                        <p:tgtEl>
                                          <p:spTgt spid="28"/>
                                        </p:tgtEl>
                                        <p:attrNameLst>
                                          <p:attrName>style.visibility</p:attrName>
                                        </p:attrNameLst>
                                      </p:cBhvr>
                                      <p:to>
                                        <p:strVal val="visible"/>
                                      </p:to>
                                    </p:set>
                                    <p:animEffect transition="in" filter="wipe(left)">
                                      <p:cBhvr>
                                        <p:cTn id="42" dur="500"/>
                                        <p:tgtEl>
                                          <p:spTgt spid="28"/>
                                        </p:tgtEl>
                                      </p:cBhvr>
                                    </p:animEffect>
                                  </p:childTnLst>
                                </p:cTn>
                              </p:par>
                            </p:childTnLst>
                          </p:cTn>
                        </p:par>
                        <p:par>
                          <p:cTn id="43" fill="hold">
                            <p:stCondLst>
                              <p:cond delay="3750"/>
                            </p:stCondLst>
                            <p:childTnLst>
                              <p:par>
                                <p:cTn id="44" presetID="10" presetClass="entr" presetSubtype="0" fill="hold" grpId="0" nodeType="afterEffect">
                                  <p:stCondLst>
                                    <p:cond delay="0"/>
                                  </p:stCondLst>
                                  <p:childTnLst>
                                    <p:set>
                                      <p:cBhvr>
                                        <p:cTn id="45" dur="1" fill="hold">
                                          <p:stCondLst>
                                            <p:cond delay="0"/>
                                          </p:stCondLst>
                                        </p:cTn>
                                        <p:tgtEl>
                                          <p:spTgt spid="30"/>
                                        </p:tgtEl>
                                        <p:attrNameLst>
                                          <p:attrName>style.visibility</p:attrName>
                                        </p:attrNameLst>
                                      </p:cBhvr>
                                      <p:to>
                                        <p:strVal val="visible"/>
                                      </p:to>
                                    </p:set>
                                    <p:animEffect transition="in" filter="fade">
                                      <p:cBhvr>
                                        <p:cTn id="46" dur="500"/>
                                        <p:tgtEl>
                                          <p:spTgt spid="30"/>
                                        </p:tgtEl>
                                      </p:cBhvr>
                                    </p:animEffect>
                                  </p:childTnLst>
                                </p:cTn>
                              </p:par>
                            </p:childTnLst>
                          </p:cTn>
                        </p:par>
                        <p:par>
                          <p:cTn id="47" fill="hold">
                            <p:stCondLst>
                              <p:cond delay="4250"/>
                            </p:stCondLst>
                            <p:childTnLst>
                              <p:par>
                                <p:cTn id="48" presetID="22" presetClass="entr" presetSubtype="8" fill="hold" grpId="0" nodeType="afterEffect">
                                  <p:stCondLst>
                                    <p:cond delay="0"/>
                                  </p:stCondLst>
                                  <p:childTnLst>
                                    <p:set>
                                      <p:cBhvr>
                                        <p:cTn id="49" dur="1" fill="hold">
                                          <p:stCondLst>
                                            <p:cond delay="0"/>
                                          </p:stCondLst>
                                        </p:cTn>
                                        <p:tgtEl>
                                          <p:spTgt spid="26"/>
                                        </p:tgtEl>
                                        <p:attrNameLst>
                                          <p:attrName>style.visibility</p:attrName>
                                        </p:attrNameLst>
                                      </p:cBhvr>
                                      <p:to>
                                        <p:strVal val="visible"/>
                                      </p:to>
                                    </p:set>
                                    <p:animEffect transition="in" filter="wipe(left)">
                                      <p:cBhvr>
                                        <p:cTn id="50" dur="500"/>
                                        <p:tgtEl>
                                          <p:spTgt spid="26"/>
                                        </p:tgtEl>
                                      </p:cBhvr>
                                    </p:animEffect>
                                  </p:childTnLst>
                                </p:cTn>
                              </p:par>
                              <p:par>
                                <p:cTn id="51" presetID="22" presetClass="entr" presetSubtype="8" fill="hold" grpId="0" nodeType="withEffect">
                                  <p:stCondLst>
                                    <p:cond delay="250"/>
                                  </p:stCondLst>
                                  <p:childTnLst>
                                    <p:set>
                                      <p:cBhvr>
                                        <p:cTn id="52" dur="1" fill="hold">
                                          <p:stCondLst>
                                            <p:cond delay="0"/>
                                          </p:stCondLst>
                                        </p:cTn>
                                        <p:tgtEl>
                                          <p:spTgt spid="29"/>
                                        </p:tgtEl>
                                        <p:attrNameLst>
                                          <p:attrName>style.visibility</p:attrName>
                                        </p:attrNameLst>
                                      </p:cBhvr>
                                      <p:to>
                                        <p:strVal val="visible"/>
                                      </p:to>
                                    </p:set>
                                    <p:animEffect transition="in" filter="wipe(left)">
                                      <p:cBhvr>
                                        <p:cTn id="5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animBg="1"/>
      <p:bldP spid="23" grpId="0" animBg="1"/>
      <p:bldP spid="24" grpId="0"/>
      <p:bldP spid="25" grpId="0"/>
      <p:bldP spid="26" grpId="0"/>
      <p:bldP spid="27" grpId="0"/>
      <p:bldP spid="28" grpId="0"/>
      <p:bldP spid="29" grpId="0"/>
      <p:bldP spid="30" grpId="0" animBg="1"/>
      <p:bldP spid="31" grpId="0" animBg="1"/>
      <p:bldP spid="32" grpId="0" animBg="1"/>
      <p:bldP spid="34" grpId="0"/>
      <p:bldP spid="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3586</TotalTime>
  <Words>1215</Words>
  <Application>Microsoft Office PowerPoint</Application>
  <PresentationFormat>Custom</PresentationFormat>
  <Paragraphs>131</Paragraphs>
  <Slides>13</Slides>
  <Notes>4</Notes>
  <HiddenSlides>0</HiddenSlides>
  <MMClips>0</MMClips>
  <ScaleCrop>false</ScaleCrop>
  <HeadingPairs>
    <vt:vector size="4" baseType="variant">
      <vt:variant>
        <vt:lpstr>Theme</vt:lpstr>
      </vt:variant>
      <vt:variant>
        <vt:i4>2</vt:i4>
      </vt:variant>
      <vt:variant>
        <vt:lpstr>Slide Titles</vt:lpstr>
      </vt:variant>
      <vt:variant>
        <vt:i4>13</vt:i4>
      </vt:variant>
    </vt:vector>
  </HeadingPairs>
  <TitlesOfParts>
    <vt:vector size="15" baseType="lpstr">
      <vt:lpstr>Office Theme</vt:lpstr>
      <vt:lpstr>1_Office Theme</vt:lpstr>
      <vt:lpstr>PowerPoint Presentation</vt:lpstr>
      <vt:lpstr>INTRODUCTION</vt:lpstr>
      <vt:lpstr> DEV BANKING ASSISTANT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Awesomeness</dc:title>
  <dc:creator>Andrzej Pach</dc:creator>
  <cp:lastModifiedBy>mayan</cp:lastModifiedBy>
  <cp:revision>113</cp:revision>
  <dcterms:created xsi:type="dcterms:W3CDTF">2016-01-18T09:44:14Z</dcterms:created>
  <dcterms:modified xsi:type="dcterms:W3CDTF">2022-09-20T18:08:53Z</dcterms:modified>
</cp:coreProperties>
</file>

<file path=docProps/thumbnail.jpeg>
</file>